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5" r:id="rId1"/>
  </p:sldMasterIdLst>
  <p:sldIdLst>
    <p:sldId id="256" r:id="rId2"/>
    <p:sldId id="258" r:id="rId3"/>
    <p:sldId id="292" r:id="rId4"/>
    <p:sldId id="257" r:id="rId5"/>
    <p:sldId id="272" r:id="rId6"/>
    <p:sldId id="278" r:id="rId7"/>
    <p:sldId id="259" r:id="rId8"/>
    <p:sldId id="273" r:id="rId9"/>
    <p:sldId id="260" r:id="rId10"/>
    <p:sldId id="265" r:id="rId11"/>
    <p:sldId id="264" r:id="rId12"/>
    <p:sldId id="274" r:id="rId13"/>
    <p:sldId id="261" r:id="rId14"/>
    <p:sldId id="262" r:id="rId15"/>
    <p:sldId id="277" r:id="rId16"/>
    <p:sldId id="263" r:id="rId17"/>
    <p:sldId id="266" r:id="rId18"/>
    <p:sldId id="294" r:id="rId19"/>
    <p:sldId id="276" r:id="rId20"/>
    <p:sldId id="267" r:id="rId21"/>
    <p:sldId id="268" r:id="rId22"/>
    <p:sldId id="269" r:id="rId23"/>
    <p:sldId id="275" r:id="rId24"/>
    <p:sldId id="270" r:id="rId25"/>
    <p:sldId id="293" r:id="rId26"/>
    <p:sldId id="295" r:id="rId27"/>
    <p:sldId id="298" r:id="rId28"/>
    <p:sldId id="296" r:id="rId29"/>
    <p:sldId id="297" r:id="rId30"/>
    <p:sldId id="299" r:id="rId31"/>
    <p:sldId id="280" r:id="rId32"/>
    <p:sldId id="281" r:id="rId33"/>
    <p:sldId id="282" r:id="rId34"/>
    <p:sldId id="283" r:id="rId35"/>
    <p:sldId id="284" r:id="rId36"/>
    <p:sldId id="285" r:id="rId37"/>
    <p:sldId id="286" r:id="rId38"/>
    <p:sldId id="287" r:id="rId39"/>
    <p:sldId id="288" r:id="rId40"/>
    <p:sldId id="290" r:id="rId41"/>
    <p:sldId id="291"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4191" autoAdjust="0"/>
    <p:restoredTop sz="94660"/>
  </p:normalViewPr>
  <p:slideViewPr>
    <p:cSldViewPr snapToGrid="0">
      <p:cViewPr>
        <p:scale>
          <a:sx n="70" d="100"/>
          <a:sy n="70" d="100"/>
        </p:scale>
        <p:origin x="48" y="342"/>
      </p:cViewPr>
      <p:guideLst/>
    </p:cSldViewPr>
  </p:slideViewPr>
  <p:notesTextViewPr>
    <p:cViewPr>
      <p:scale>
        <a:sx n="1" d="1"/>
        <a:sy n="1" d="1"/>
      </p:scale>
      <p:origin x="0" y="0"/>
    </p:cViewPr>
  </p:notesTextViewPr>
  <p:sorterViewPr>
    <p:cViewPr>
      <p:scale>
        <a:sx n="100" d="100"/>
        <a:sy n="100" d="100"/>
      </p:scale>
      <p:origin x="0" y="-1030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31487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73947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6131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132744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3991576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880200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13409727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510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72307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3856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726044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171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73854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0336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1079534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1/24/2025</a:t>
            </a:fld>
            <a:endParaRPr lang="en-US" dirty="0"/>
          </a:p>
        </p:txBody>
      </p:sp>
    </p:spTree>
    <p:extLst>
      <p:ext uri="{BB962C8B-B14F-4D97-AF65-F5344CB8AC3E}">
        <p14:creationId xmlns:p14="http://schemas.microsoft.com/office/powerpoint/2010/main" val="3351203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1/24/2025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18814839"/>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7535" y="1646888"/>
            <a:ext cx="7766936" cy="1646302"/>
          </a:xfrm>
        </p:spPr>
        <p:txBody>
          <a:bodyPr/>
          <a:lstStyle/>
          <a:p>
            <a:pPr algn="ctr"/>
            <a:r>
              <a:rPr lang="en-US" sz="6000" b="1" dirty="0" smtClean="0">
                <a:solidFill>
                  <a:srgbClr val="0070C0"/>
                </a:solidFill>
                <a:latin typeface="Algerian" panose="04020705040A02060702" pitchFamily="82" charset="0"/>
              </a:rPr>
              <a:t>Career readiness for student </a:t>
            </a:r>
            <a:endParaRPr lang="en-US" sz="6000" b="1" dirty="0">
              <a:solidFill>
                <a:srgbClr val="0070C0"/>
              </a:solidFill>
              <a:latin typeface="Algerian" panose="04020705040A02060702" pitchFamily="82" charset="0"/>
            </a:endParaRPr>
          </a:p>
        </p:txBody>
      </p:sp>
      <p:sp>
        <p:nvSpPr>
          <p:cNvPr id="3" name="Subtitle 2"/>
          <p:cNvSpPr>
            <a:spLocks noGrp="1"/>
          </p:cNvSpPr>
          <p:nvPr>
            <p:ph type="subTitle" idx="1"/>
          </p:nvPr>
        </p:nvSpPr>
        <p:spPr>
          <a:xfrm>
            <a:off x="2434530" y="3293190"/>
            <a:ext cx="7766936" cy="1096899"/>
          </a:xfrm>
        </p:spPr>
        <p:txBody>
          <a:bodyPr>
            <a:noAutofit/>
          </a:bodyPr>
          <a:lstStyle/>
          <a:p>
            <a:pPr algn="ctr"/>
            <a:r>
              <a:rPr lang="en-US" sz="4000" dirty="0">
                <a:solidFill>
                  <a:srgbClr val="002060"/>
                </a:solidFill>
                <a:latin typeface="Algerian" panose="04020705040A02060702" pitchFamily="82" charset="0"/>
              </a:rPr>
              <a:t>Resume Writing, Interview Skills, and Personal </a:t>
            </a:r>
            <a:r>
              <a:rPr lang="en-US" sz="4000" dirty="0" smtClean="0">
                <a:solidFill>
                  <a:srgbClr val="002060"/>
                </a:solidFill>
                <a:latin typeface="Algerian" panose="04020705040A02060702" pitchFamily="82" charset="0"/>
              </a:rPr>
              <a:t>Branding</a:t>
            </a:r>
            <a:endParaRPr lang="en-US" sz="4000" dirty="0">
              <a:solidFill>
                <a:srgbClr val="002060"/>
              </a:solidFill>
              <a:latin typeface="Algerian" panose="04020705040A02060702" pitchFamily="82" charset="0"/>
            </a:endParaRPr>
          </a:p>
        </p:txBody>
      </p:sp>
    </p:spTree>
    <p:extLst>
      <p:ext uri="{BB962C8B-B14F-4D97-AF65-F5344CB8AC3E}">
        <p14:creationId xmlns:p14="http://schemas.microsoft.com/office/powerpoint/2010/main" val="3256827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1" name="Content Placeholder 10"/>
          <p:cNvPicPr>
            <a:picLocks noGrp="1" noChangeAspect="1"/>
          </p:cNvPicPr>
          <p:nvPr>
            <p:ph idx="1"/>
          </p:nvPr>
        </p:nvPicPr>
        <p:blipFill>
          <a:blip r:embed="rId2"/>
          <a:stretch>
            <a:fillRect/>
          </a:stretch>
        </p:blipFill>
        <p:spPr>
          <a:xfrm>
            <a:off x="677334" y="609600"/>
            <a:ext cx="9032150" cy="5967662"/>
          </a:xfrm>
          <a:prstGeom prst="rect">
            <a:avLst/>
          </a:prstGeom>
          <a:ln w="127000" cap="sq">
            <a:solidFill>
              <a:srgbClr val="0070C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2758060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ircle(in)">
                                      <p:cBhvr>
                                        <p:cTn id="7"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a:solidFill>
                  <a:srgbClr val="0070C0"/>
                </a:solidFill>
                <a:latin typeface="Algerian" panose="04020705040A02060702" pitchFamily="82" charset="0"/>
              </a:rPr>
              <a:t>STEP 2 RESUME HEADER </a:t>
            </a:r>
          </a:p>
        </p:txBody>
      </p:sp>
      <p:sp>
        <p:nvSpPr>
          <p:cNvPr id="3" name="Content Placeholder 2"/>
          <p:cNvSpPr>
            <a:spLocks noGrp="1"/>
          </p:cNvSpPr>
          <p:nvPr>
            <p:ph idx="1"/>
          </p:nvPr>
        </p:nvSpPr>
        <p:spPr>
          <a:xfrm>
            <a:off x="677334" y="1502229"/>
            <a:ext cx="8596668" cy="5003074"/>
          </a:xfrm>
        </p:spPr>
        <p:txBody>
          <a:bodyPr>
            <a:normAutofit fontScale="92500" lnSpcReduction="20000"/>
          </a:bodyPr>
          <a:lstStyle/>
          <a:p>
            <a:pPr marL="0" indent="0">
              <a:buNone/>
            </a:pPr>
            <a:r>
              <a:rPr lang="en-US" dirty="0" smtClean="0"/>
              <a:t> </a:t>
            </a:r>
            <a:r>
              <a:rPr lang="en-US" sz="2600" dirty="0">
                <a:solidFill>
                  <a:srgbClr val="002060"/>
                </a:solidFill>
                <a:latin typeface="Algerian" panose="04020705040A02060702" pitchFamily="82" charset="0"/>
              </a:rPr>
              <a:t>Here we go! Lets start with what goes on the top of your resume </a:t>
            </a:r>
          </a:p>
          <a:p>
            <a:pPr marL="0" indent="0">
              <a:buNone/>
            </a:pPr>
            <a:r>
              <a:rPr lang="en-US" sz="3000" dirty="0" smtClean="0">
                <a:solidFill>
                  <a:schemeClr val="tx1"/>
                </a:solidFill>
                <a:latin typeface="Algerian" panose="04020705040A02060702" pitchFamily="82" charset="0"/>
              </a:rPr>
              <a:t>Purpose</a:t>
            </a:r>
          </a:p>
          <a:p>
            <a:pPr>
              <a:buFont typeface="Wingdings" panose="05000000000000000000" pitchFamily="2" charset="2"/>
              <a:buChar char="q"/>
            </a:pPr>
            <a:r>
              <a:rPr lang="en-US" sz="1900" dirty="0" smtClean="0"/>
              <a:t> </a:t>
            </a:r>
            <a:r>
              <a:rPr lang="en-US" sz="1900" dirty="0"/>
              <a:t>You need to give some basic information about yourself, mainly so that they can contact you. </a:t>
            </a:r>
            <a:endParaRPr lang="en-US" sz="1900" dirty="0" smtClean="0"/>
          </a:p>
          <a:p>
            <a:pPr marL="0" indent="0">
              <a:buNone/>
            </a:pPr>
            <a:r>
              <a:rPr lang="en-US" sz="2600" dirty="0" smtClean="0">
                <a:solidFill>
                  <a:schemeClr val="tx1"/>
                </a:solidFill>
                <a:latin typeface="Algerian" panose="04020705040A02060702" pitchFamily="82" charset="0"/>
              </a:rPr>
              <a:t>Guidelines</a:t>
            </a:r>
          </a:p>
          <a:p>
            <a:pPr>
              <a:buFont typeface="Wingdings" panose="05000000000000000000" pitchFamily="2" charset="2"/>
              <a:buChar char="q"/>
            </a:pPr>
            <a:r>
              <a:rPr lang="en-US" dirty="0" smtClean="0"/>
              <a:t> </a:t>
            </a:r>
            <a:r>
              <a:rPr lang="en-US" dirty="0"/>
              <a:t>Fields to include: Name, Current address, email id, phone number, date of Birth (optional) Write your name in a bigger font (also make it bold) than the other text </a:t>
            </a:r>
            <a:endParaRPr lang="en-US" dirty="0" smtClean="0"/>
          </a:p>
          <a:p>
            <a:pPr marL="0" indent="0">
              <a:buNone/>
            </a:pPr>
            <a:r>
              <a:rPr lang="en-US" sz="3000" dirty="0" smtClean="0">
                <a:solidFill>
                  <a:schemeClr val="tx1"/>
                </a:solidFill>
                <a:latin typeface="Algerian" panose="04020705040A02060702" pitchFamily="82" charset="0"/>
              </a:rPr>
              <a:t>Do not</a:t>
            </a:r>
          </a:p>
          <a:p>
            <a:pPr>
              <a:buFont typeface="Wingdings" panose="05000000000000000000" pitchFamily="2" charset="2"/>
              <a:buChar char="q"/>
            </a:pPr>
            <a:r>
              <a:rPr lang="en-US" dirty="0" smtClean="0"/>
              <a:t>Do </a:t>
            </a:r>
            <a:r>
              <a:rPr lang="en-US" dirty="0"/>
              <a:t>Not Include your </a:t>
            </a:r>
            <a:r>
              <a:rPr lang="en-US" dirty="0" smtClean="0"/>
              <a:t>photo</a:t>
            </a:r>
          </a:p>
          <a:p>
            <a:pPr>
              <a:buFont typeface="Wingdings" panose="05000000000000000000" pitchFamily="2" charset="2"/>
              <a:buChar char="q"/>
            </a:pPr>
            <a:r>
              <a:rPr lang="en-US" dirty="0" smtClean="0"/>
              <a:t>Do </a:t>
            </a:r>
            <a:r>
              <a:rPr lang="en-US" dirty="0"/>
              <a:t>Not write "Resume" as a heading to the file </a:t>
            </a:r>
            <a:endParaRPr lang="en-US" dirty="0" smtClean="0"/>
          </a:p>
          <a:p>
            <a:pPr>
              <a:buFont typeface="Wingdings" panose="05000000000000000000" pitchFamily="2" charset="2"/>
              <a:buChar char="q"/>
            </a:pPr>
            <a:r>
              <a:rPr lang="en-US" dirty="0" smtClean="0"/>
              <a:t>Do </a:t>
            </a:r>
            <a:r>
              <a:rPr lang="en-US" dirty="0"/>
              <a:t>not give unnecessary details like family information, marital status, etc</a:t>
            </a:r>
            <a:r>
              <a:rPr lang="en-US" dirty="0" smtClean="0"/>
              <a:t>.</a:t>
            </a:r>
          </a:p>
          <a:p>
            <a:pPr>
              <a:buFont typeface="Wingdings" panose="05000000000000000000" pitchFamily="2" charset="2"/>
              <a:buChar char="q"/>
            </a:pPr>
            <a:r>
              <a:rPr lang="en-US" dirty="0" smtClean="0"/>
              <a:t>Do </a:t>
            </a:r>
            <a:r>
              <a:rPr lang="en-US" dirty="0"/>
              <a:t>not add these details at the bottom of your resume. Do not occupy much space to fill up these details</a:t>
            </a:r>
          </a:p>
        </p:txBody>
      </p:sp>
    </p:spTree>
    <p:extLst>
      <p:ext uri="{BB962C8B-B14F-4D97-AF65-F5344CB8AC3E}">
        <p14:creationId xmlns:p14="http://schemas.microsoft.com/office/powerpoint/2010/main" val="4136158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arn(inVertic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arn(inVertic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arn(inVertical)">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barn(inVertical)">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barn(inVertical)">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barn(inVertical)">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2"/>
                                        </p:tgtEl>
                                        <p:attrNameLst>
                                          <p:attrName>style.visibility</p:attrName>
                                        </p:attrNameLst>
                                      </p:cBhvr>
                                      <p:to>
                                        <p:strVal val="visible"/>
                                      </p:to>
                                    </p:set>
                                    <p:animEffect transition="in" filter="barn(inVertical)">
                                      <p:cBhvr>
                                        <p:cTn id="5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463385" y="457198"/>
            <a:ext cx="10337965" cy="6078955"/>
          </a:xfrm>
          <a:prstGeom prst="rect">
            <a:avLst/>
          </a:prstGeom>
          <a:ln w="127000" cap="sq">
            <a:solidFill>
              <a:srgbClr val="0070C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373570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b="1" dirty="0">
                <a:solidFill>
                  <a:srgbClr val="0070C0"/>
                </a:solidFill>
                <a:latin typeface="Algerian" panose="04020705040A02060702" pitchFamily="82" charset="0"/>
              </a:rPr>
              <a:t>STEP 3 FRAMING THE OBJECTIVE </a:t>
            </a:r>
          </a:p>
        </p:txBody>
      </p:sp>
      <p:sp>
        <p:nvSpPr>
          <p:cNvPr id="3" name="Content Placeholder 2"/>
          <p:cNvSpPr>
            <a:spLocks noGrp="1"/>
          </p:cNvSpPr>
          <p:nvPr>
            <p:ph idx="1"/>
          </p:nvPr>
        </p:nvSpPr>
        <p:spPr>
          <a:xfrm>
            <a:off x="677334" y="1423851"/>
            <a:ext cx="8596668" cy="4617511"/>
          </a:xfrm>
        </p:spPr>
        <p:txBody>
          <a:bodyPr>
            <a:normAutofit fontScale="77500" lnSpcReduction="20000"/>
          </a:bodyPr>
          <a:lstStyle/>
          <a:p>
            <a:pPr marL="0" indent="0">
              <a:buNone/>
            </a:pPr>
            <a:r>
              <a:rPr lang="en-US" sz="2400" dirty="0" smtClean="0">
                <a:latin typeface="Algerian" panose="04020705040A02060702" pitchFamily="82" charset="0"/>
              </a:rPr>
              <a:t>Your </a:t>
            </a:r>
            <a:r>
              <a:rPr lang="en-US" sz="2400" dirty="0">
                <a:latin typeface="Algerian" panose="04020705040A02060702" pitchFamily="82" charset="0"/>
              </a:rPr>
              <a:t>Objective is the first thing an employer sees on your </a:t>
            </a:r>
            <a:r>
              <a:rPr lang="en-US" sz="2400" dirty="0" smtClean="0">
                <a:latin typeface="Algerian" panose="04020705040A02060702" pitchFamily="82" charset="0"/>
              </a:rPr>
              <a:t>resume</a:t>
            </a:r>
          </a:p>
          <a:p>
            <a:pPr marL="0" indent="0">
              <a:buNone/>
            </a:pPr>
            <a:r>
              <a:rPr lang="en-US" dirty="0" smtClean="0"/>
              <a:t> </a:t>
            </a:r>
            <a:r>
              <a:rPr lang="en-US" sz="2600" dirty="0">
                <a:latin typeface="Algerian" panose="04020705040A02060702" pitchFamily="82" charset="0"/>
              </a:rPr>
              <a:t>Heading on Resume: </a:t>
            </a:r>
            <a:r>
              <a:rPr lang="en-US" sz="2600" dirty="0" smtClean="0">
                <a:latin typeface="Algerian" panose="04020705040A02060702" pitchFamily="82" charset="0"/>
              </a:rPr>
              <a:t>Objective</a:t>
            </a:r>
          </a:p>
          <a:p>
            <a:pPr marL="0" indent="0">
              <a:buNone/>
            </a:pPr>
            <a:r>
              <a:rPr lang="en-US" sz="2100" dirty="0" smtClean="0"/>
              <a:t> Purpose</a:t>
            </a:r>
          </a:p>
          <a:p>
            <a:pPr marL="0" indent="0">
              <a:buNone/>
            </a:pPr>
            <a:r>
              <a:rPr lang="en-US" sz="2100" dirty="0" smtClean="0"/>
              <a:t> </a:t>
            </a:r>
            <a:r>
              <a:rPr lang="en-US" sz="2100" dirty="0"/>
              <a:t>To convey to your employer what your goal is. It should be aimed towards getting a particular position in a specific </a:t>
            </a:r>
            <a:r>
              <a:rPr lang="en-US" sz="2100" dirty="0" smtClean="0"/>
              <a:t>industry</a:t>
            </a:r>
          </a:p>
          <a:p>
            <a:pPr marL="0" indent="0">
              <a:buNone/>
            </a:pPr>
            <a:r>
              <a:rPr lang="en-US" sz="2100" dirty="0" smtClean="0"/>
              <a:t> Guidelines</a:t>
            </a:r>
          </a:p>
          <a:p>
            <a:pPr marL="0" indent="0">
              <a:buNone/>
            </a:pPr>
            <a:r>
              <a:rPr lang="en-US" sz="2100" dirty="0" smtClean="0"/>
              <a:t> </a:t>
            </a:r>
            <a:r>
              <a:rPr lang="en-US" sz="2600" dirty="0">
                <a:latin typeface="Algerian" panose="04020705040A02060702" pitchFamily="82" charset="0"/>
              </a:rPr>
              <a:t>• Your objective should include the following: </a:t>
            </a:r>
            <a:endParaRPr lang="en-US" sz="2100" dirty="0" smtClean="0">
              <a:latin typeface="Algerian" panose="04020705040A02060702" pitchFamily="82" charset="0"/>
            </a:endParaRPr>
          </a:p>
          <a:p>
            <a:pPr>
              <a:buFont typeface="Wingdings" panose="05000000000000000000" pitchFamily="2" charset="2"/>
              <a:buChar char="q"/>
            </a:pPr>
            <a:r>
              <a:rPr lang="en-US" sz="2400" dirty="0" smtClean="0"/>
              <a:t>Position </a:t>
            </a:r>
            <a:r>
              <a:rPr lang="en-US" sz="2400" dirty="0"/>
              <a:t>wanted </a:t>
            </a:r>
            <a:endParaRPr lang="en-US" sz="2400" dirty="0" smtClean="0"/>
          </a:p>
          <a:p>
            <a:pPr>
              <a:buFont typeface="Wingdings" panose="05000000000000000000" pitchFamily="2" charset="2"/>
              <a:buChar char="q"/>
            </a:pPr>
            <a:r>
              <a:rPr lang="en-US" sz="2400" dirty="0" smtClean="0"/>
              <a:t>Functional </a:t>
            </a:r>
            <a:r>
              <a:rPr lang="en-US" sz="2400" dirty="0"/>
              <a:t>area </a:t>
            </a:r>
            <a:endParaRPr lang="en-US" sz="2400" dirty="0" smtClean="0"/>
          </a:p>
          <a:p>
            <a:pPr>
              <a:buFont typeface="Wingdings" panose="05000000000000000000" pitchFamily="2" charset="2"/>
              <a:buChar char="q"/>
            </a:pPr>
            <a:r>
              <a:rPr lang="en-US" sz="2400" dirty="0" smtClean="0"/>
              <a:t>Industry </a:t>
            </a:r>
            <a:r>
              <a:rPr lang="en-US" sz="2400" dirty="0"/>
              <a:t>wanted </a:t>
            </a:r>
            <a:endParaRPr lang="en-US" sz="2400" dirty="0" smtClean="0"/>
          </a:p>
          <a:p>
            <a:pPr marL="0" indent="0">
              <a:buNone/>
            </a:pPr>
            <a:r>
              <a:rPr lang="en-US" sz="1900" dirty="0" smtClean="0"/>
              <a:t>• </a:t>
            </a:r>
            <a:r>
              <a:rPr lang="en-US" sz="1900" dirty="0"/>
              <a:t>Be specific and crisp. Restrict it to 15 words. </a:t>
            </a:r>
            <a:endParaRPr lang="en-US" sz="1900" dirty="0" smtClean="0"/>
          </a:p>
          <a:p>
            <a:pPr marL="0" indent="0">
              <a:buNone/>
            </a:pPr>
            <a:r>
              <a:rPr lang="en-US" sz="1900" dirty="0" smtClean="0"/>
              <a:t>• </a:t>
            </a:r>
            <a:r>
              <a:rPr lang="en-US" sz="1900" dirty="0"/>
              <a:t>Your objective will be different for each role you apply </a:t>
            </a:r>
            <a:r>
              <a:rPr lang="en-US" sz="1900" dirty="0" smtClean="0"/>
              <a:t>to</a:t>
            </a:r>
          </a:p>
          <a:p>
            <a:pPr marL="0" indent="0">
              <a:buNone/>
            </a:pPr>
            <a:r>
              <a:rPr lang="en-US" sz="1900" dirty="0" smtClean="0"/>
              <a:t> </a:t>
            </a:r>
            <a:r>
              <a:rPr lang="en-US" sz="1900" dirty="0"/>
              <a:t>• Keep the Employer's requirement in mind while writing the objective! The objective is not about what you desire from the company, its about the company's need</a:t>
            </a:r>
          </a:p>
        </p:txBody>
      </p:sp>
    </p:spTree>
    <p:extLst>
      <p:ext uri="{BB962C8B-B14F-4D97-AF65-F5344CB8AC3E}">
        <p14:creationId xmlns:p14="http://schemas.microsoft.com/office/powerpoint/2010/main" val="818184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wipe(down)">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wipe(down)">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wipe(down)">
                                      <p:cBhvr>
                                        <p:cTn id="42" dur="500"/>
                                        <p:tgtEl>
                                          <p:spTgt spid="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Effect transition="in" filter="wipe(down)">
                                      <p:cBhvr>
                                        <p:cTn id="47" dur="500"/>
                                        <p:tgtEl>
                                          <p:spTgt spid="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wipe(down)">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wipe(down)">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wipe(down)">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wipe(down)">
                                      <p:cBhvr>
                                        <p:cTn id="67"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b="1" dirty="0">
                <a:solidFill>
                  <a:srgbClr val="0070C0"/>
                </a:solidFill>
                <a:latin typeface="Algerian" panose="04020705040A02060702" pitchFamily="82" charset="0"/>
              </a:rPr>
              <a:t>STEP 3 FRAMING THE OBJECTIVE</a:t>
            </a:r>
          </a:p>
        </p:txBody>
      </p:sp>
      <p:sp>
        <p:nvSpPr>
          <p:cNvPr id="3" name="Content Placeholder 2"/>
          <p:cNvSpPr>
            <a:spLocks noGrp="1"/>
          </p:cNvSpPr>
          <p:nvPr>
            <p:ph idx="1"/>
          </p:nvPr>
        </p:nvSpPr>
        <p:spPr>
          <a:xfrm>
            <a:off x="533642" y="1270000"/>
            <a:ext cx="9276564" cy="4919480"/>
          </a:xfrm>
        </p:spPr>
        <p:txBody>
          <a:bodyPr>
            <a:normAutofit lnSpcReduction="10000"/>
          </a:bodyPr>
          <a:lstStyle/>
          <a:p>
            <a:pPr marL="0" indent="0">
              <a:buNone/>
            </a:pPr>
            <a:r>
              <a:rPr lang="en-US" sz="2400" dirty="0" smtClean="0">
                <a:solidFill>
                  <a:srgbClr val="002060"/>
                </a:solidFill>
                <a:latin typeface="Algerian" panose="04020705040A02060702" pitchFamily="82" charset="0"/>
              </a:rPr>
              <a:t>Examples</a:t>
            </a:r>
          </a:p>
          <a:p>
            <a:pPr marL="0" indent="0">
              <a:buNone/>
            </a:pPr>
            <a:r>
              <a:rPr lang="en-US" sz="2000" dirty="0" smtClean="0"/>
              <a:t> </a:t>
            </a:r>
            <a:r>
              <a:rPr lang="en-US" sz="2400" dirty="0"/>
              <a:t>If you are a job seeker</a:t>
            </a:r>
            <a:r>
              <a:rPr lang="en-US" sz="2400" dirty="0" smtClean="0"/>
              <a:t>:</a:t>
            </a:r>
          </a:p>
          <a:p>
            <a:pPr marL="0" indent="0">
              <a:buNone/>
            </a:pPr>
            <a:r>
              <a:rPr lang="en-US" sz="2000" dirty="0" smtClean="0"/>
              <a:t> </a:t>
            </a:r>
            <a:r>
              <a:rPr lang="en-US" sz="2000" dirty="0"/>
              <a:t>1. Entry level programmer in a software development company</a:t>
            </a:r>
            <a:r>
              <a:rPr lang="en-US" sz="2000" dirty="0" smtClean="0"/>
              <a:t>.</a:t>
            </a:r>
          </a:p>
          <a:p>
            <a:pPr marL="0" indent="0">
              <a:buNone/>
            </a:pPr>
            <a:r>
              <a:rPr lang="en-US" sz="2000" dirty="0" smtClean="0"/>
              <a:t> </a:t>
            </a:r>
            <a:r>
              <a:rPr lang="en-US" sz="2000" dirty="0"/>
              <a:t>2.A position as a trainee in a petro-chemical </a:t>
            </a:r>
            <a:r>
              <a:rPr lang="en-US" sz="2000" dirty="0" smtClean="0"/>
              <a:t>company</a:t>
            </a:r>
          </a:p>
          <a:p>
            <a:pPr marL="0" indent="0">
              <a:buNone/>
            </a:pPr>
            <a:r>
              <a:rPr lang="en-US" sz="2000" dirty="0" smtClean="0">
                <a:solidFill>
                  <a:srgbClr val="002060"/>
                </a:solidFill>
                <a:latin typeface="Algerian" panose="04020705040A02060702" pitchFamily="82" charset="0"/>
              </a:rPr>
              <a:t>If </a:t>
            </a:r>
            <a:r>
              <a:rPr lang="en-US" sz="2000" dirty="0">
                <a:solidFill>
                  <a:srgbClr val="002060"/>
                </a:solidFill>
                <a:latin typeface="Algerian" panose="04020705040A02060702" pitchFamily="82" charset="0"/>
              </a:rPr>
              <a:t>you are seeking an internship</a:t>
            </a:r>
            <a:r>
              <a:rPr lang="en-US" sz="2000" dirty="0" smtClean="0">
                <a:solidFill>
                  <a:srgbClr val="002060"/>
                </a:solidFill>
                <a:latin typeface="Algerian" panose="04020705040A02060702" pitchFamily="82" charset="0"/>
              </a:rPr>
              <a:t>:</a:t>
            </a:r>
          </a:p>
          <a:p>
            <a:pPr marL="0" indent="0">
              <a:buNone/>
            </a:pPr>
            <a:r>
              <a:rPr lang="en-US" sz="2000" dirty="0" smtClean="0"/>
              <a:t>1.Intern </a:t>
            </a:r>
            <a:r>
              <a:rPr lang="en-US" sz="2000" dirty="0"/>
              <a:t>in a marketing role in a web startup </a:t>
            </a:r>
            <a:endParaRPr lang="en-US" sz="2000" dirty="0" smtClean="0"/>
          </a:p>
          <a:p>
            <a:pPr marL="0" indent="0">
              <a:buNone/>
            </a:pPr>
            <a:r>
              <a:rPr lang="en-US" sz="2400" dirty="0" smtClean="0">
                <a:solidFill>
                  <a:srgbClr val="002060"/>
                </a:solidFill>
                <a:latin typeface="Algerian" panose="04020705040A02060702" pitchFamily="82" charset="0"/>
              </a:rPr>
              <a:t>Do </a:t>
            </a:r>
            <a:r>
              <a:rPr lang="en-US" sz="2400" dirty="0">
                <a:solidFill>
                  <a:srgbClr val="002060"/>
                </a:solidFill>
                <a:latin typeface="Algerian" panose="04020705040A02060702" pitchFamily="82" charset="0"/>
              </a:rPr>
              <a:t>not </a:t>
            </a:r>
            <a:endParaRPr lang="en-US" sz="2400" dirty="0" smtClean="0">
              <a:solidFill>
                <a:srgbClr val="002060"/>
              </a:solidFill>
              <a:latin typeface="Algerian" panose="04020705040A02060702" pitchFamily="82" charset="0"/>
            </a:endParaRPr>
          </a:p>
          <a:p>
            <a:pPr marL="0" indent="0">
              <a:buNone/>
            </a:pPr>
            <a:r>
              <a:rPr lang="en-US" sz="2000" dirty="0" smtClean="0"/>
              <a:t>BIG </a:t>
            </a:r>
            <a:r>
              <a:rPr lang="en-US" sz="2000" dirty="0"/>
              <a:t>NO to generic/vague objectives. They are a big turn off</a:t>
            </a:r>
            <a:r>
              <a:rPr lang="en-US" sz="2000" dirty="0" smtClean="0"/>
              <a:t>.</a:t>
            </a:r>
          </a:p>
          <a:p>
            <a:pPr marL="0" indent="0">
              <a:buNone/>
            </a:pPr>
            <a:r>
              <a:rPr lang="en-US" sz="2400" dirty="0" smtClean="0">
                <a:solidFill>
                  <a:srgbClr val="002060"/>
                </a:solidFill>
                <a:latin typeface="Algerian" panose="04020705040A02060702" pitchFamily="82" charset="0"/>
              </a:rPr>
              <a:t>Here </a:t>
            </a:r>
            <a:r>
              <a:rPr lang="en-US" sz="2400" dirty="0">
                <a:solidFill>
                  <a:srgbClr val="002060"/>
                </a:solidFill>
                <a:latin typeface="Algerian" panose="04020705040A02060702" pitchFamily="82" charset="0"/>
              </a:rPr>
              <a:t>is a bad example</a:t>
            </a:r>
            <a:r>
              <a:rPr lang="en-US" sz="2400" dirty="0" smtClean="0">
                <a:solidFill>
                  <a:srgbClr val="002060"/>
                </a:solidFill>
                <a:latin typeface="Algerian" panose="04020705040A02060702" pitchFamily="82" charset="0"/>
              </a:rPr>
              <a:t>:</a:t>
            </a:r>
          </a:p>
          <a:p>
            <a:pPr marL="0" indent="0">
              <a:buNone/>
            </a:pPr>
            <a:r>
              <a:rPr lang="en-US" sz="2000" dirty="0" smtClean="0"/>
              <a:t>To </a:t>
            </a:r>
            <a:r>
              <a:rPr lang="en-US" sz="2000" dirty="0"/>
              <a:t>work for an organization that provides an environment to grow as a professional and the opportunity to add value to the organization through meaningful roles.</a:t>
            </a:r>
          </a:p>
        </p:txBody>
      </p:sp>
    </p:spTree>
    <p:extLst>
      <p:ext uri="{BB962C8B-B14F-4D97-AF65-F5344CB8AC3E}">
        <p14:creationId xmlns:p14="http://schemas.microsoft.com/office/powerpoint/2010/main" val="18158071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677334" y="496389"/>
            <a:ext cx="9423221" cy="5865223"/>
          </a:xfrm>
          <a:prstGeom prst="rect">
            <a:avLst/>
          </a:prstGeom>
          <a:ln w="228600" cap="sq" cmpd="thickThin">
            <a:solidFill>
              <a:srgbClr val="0070C0"/>
            </a:solidFill>
            <a:prstDash val="solid"/>
            <a:miter lim="800000"/>
          </a:ln>
          <a:effectLst>
            <a:glow rad="228600">
              <a:schemeClr val="accent2">
                <a:satMod val="175000"/>
                <a:alpha val="40000"/>
              </a:schemeClr>
            </a:glow>
            <a:innerShdw blurRad="76200">
              <a:srgbClr val="000000"/>
            </a:innerShdw>
          </a:effectLst>
        </p:spPr>
      </p:pic>
    </p:spTree>
    <p:extLst>
      <p:ext uri="{BB962C8B-B14F-4D97-AF65-F5344CB8AC3E}">
        <p14:creationId xmlns:p14="http://schemas.microsoft.com/office/powerpoint/2010/main" val="2495931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b="1" dirty="0">
                <a:solidFill>
                  <a:srgbClr val="0070C0"/>
                </a:solidFill>
                <a:latin typeface="Algerian" panose="04020705040A02060702" pitchFamily="82" charset="0"/>
              </a:rPr>
              <a:t>STEP 4 EDUCATION </a:t>
            </a:r>
          </a:p>
        </p:txBody>
      </p:sp>
      <p:sp>
        <p:nvSpPr>
          <p:cNvPr id="3" name="Content Placeholder 2"/>
          <p:cNvSpPr>
            <a:spLocks noGrp="1"/>
          </p:cNvSpPr>
          <p:nvPr>
            <p:ph idx="1"/>
          </p:nvPr>
        </p:nvSpPr>
        <p:spPr>
          <a:xfrm>
            <a:off x="677334" y="1640115"/>
            <a:ext cx="9952566" cy="4401248"/>
          </a:xfrm>
        </p:spPr>
        <p:txBody>
          <a:bodyPr>
            <a:normAutofit fontScale="92500" lnSpcReduction="20000"/>
          </a:bodyPr>
          <a:lstStyle/>
          <a:p>
            <a:pPr marL="0" indent="0">
              <a:buNone/>
            </a:pPr>
            <a:r>
              <a:rPr lang="en-US" sz="2000" dirty="0" smtClean="0">
                <a:latin typeface="Algerian" panose="04020705040A02060702" pitchFamily="82" charset="0"/>
              </a:rPr>
              <a:t>The </a:t>
            </a:r>
            <a:r>
              <a:rPr lang="en-US" sz="2000" dirty="0">
                <a:latin typeface="Algerian" panose="04020705040A02060702" pitchFamily="82" charset="0"/>
              </a:rPr>
              <a:t>next section in your resume is to highlight your educational </a:t>
            </a:r>
            <a:r>
              <a:rPr lang="en-US" sz="2000" dirty="0" smtClean="0">
                <a:latin typeface="Algerian" panose="04020705040A02060702" pitchFamily="82" charset="0"/>
              </a:rPr>
              <a:t>qualifications</a:t>
            </a:r>
          </a:p>
          <a:p>
            <a:pPr marL="0" indent="0">
              <a:buNone/>
            </a:pPr>
            <a:r>
              <a:rPr lang="en-US" dirty="0" smtClean="0"/>
              <a:t> </a:t>
            </a:r>
            <a:r>
              <a:rPr lang="en-US" sz="2000" b="1" dirty="0"/>
              <a:t>Heading on Resume: </a:t>
            </a:r>
            <a:r>
              <a:rPr lang="en-US" sz="2000" b="1" dirty="0" smtClean="0"/>
              <a:t>Education</a:t>
            </a:r>
            <a:endParaRPr lang="en-US" b="1" dirty="0" smtClean="0"/>
          </a:p>
          <a:p>
            <a:pPr marL="0" indent="0">
              <a:buNone/>
            </a:pPr>
            <a:r>
              <a:rPr lang="en-US" dirty="0" smtClean="0"/>
              <a:t> </a:t>
            </a:r>
            <a:r>
              <a:rPr lang="en-US" sz="2600" dirty="0" smtClean="0">
                <a:latin typeface="Algerian" panose="04020705040A02060702" pitchFamily="82" charset="0"/>
              </a:rPr>
              <a:t>Purpose</a:t>
            </a:r>
          </a:p>
          <a:p>
            <a:pPr marL="0" indent="0">
              <a:buNone/>
            </a:pPr>
            <a:r>
              <a:rPr lang="en-US" dirty="0" smtClean="0"/>
              <a:t> </a:t>
            </a:r>
            <a:r>
              <a:rPr lang="en-US" dirty="0"/>
              <a:t>For the employer to know if you have the basic qualification for the job/ internship you are applying for </a:t>
            </a:r>
            <a:endParaRPr lang="en-US" dirty="0" smtClean="0"/>
          </a:p>
          <a:p>
            <a:pPr marL="0" indent="0">
              <a:buNone/>
            </a:pPr>
            <a:r>
              <a:rPr lang="en-US" sz="2200" dirty="0" smtClean="0">
                <a:latin typeface="Algerian" panose="04020705040A02060702" pitchFamily="82" charset="0"/>
              </a:rPr>
              <a:t>Guidelines</a:t>
            </a:r>
            <a:r>
              <a:rPr lang="en-US" dirty="0" smtClean="0"/>
              <a:t> </a:t>
            </a:r>
          </a:p>
          <a:p>
            <a:pPr>
              <a:buFont typeface="Wingdings" panose="05000000000000000000" pitchFamily="2" charset="2"/>
              <a:buChar char="Ø"/>
            </a:pPr>
            <a:r>
              <a:rPr lang="en-US" dirty="0" smtClean="0"/>
              <a:t>Write </a:t>
            </a:r>
            <a:r>
              <a:rPr lang="en-US" dirty="0"/>
              <a:t>all educational qualifications from class 10 till present. your past and present qualifications, from class 10 till </a:t>
            </a:r>
            <a:r>
              <a:rPr lang="en-US" dirty="0" smtClean="0"/>
              <a:t>present</a:t>
            </a:r>
          </a:p>
          <a:p>
            <a:pPr>
              <a:buFont typeface="Wingdings" panose="05000000000000000000" pitchFamily="2" charset="2"/>
              <a:buChar char="Ø"/>
            </a:pPr>
            <a:r>
              <a:rPr lang="en-US" dirty="0" smtClean="0"/>
              <a:t> </a:t>
            </a:r>
            <a:r>
              <a:rPr lang="en-US" dirty="0"/>
              <a:t>For Class 10 and 12-Include School/College name, Board, Stream/Specialization (If any), year of study, Marks/CGPA</a:t>
            </a:r>
            <a:r>
              <a:rPr lang="en-US" dirty="0" smtClean="0"/>
              <a:t>.</a:t>
            </a:r>
          </a:p>
          <a:p>
            <a:pPr>
              <a:buFont typeface="Wingdings" panose="05000000000000000000" pitchFamily="2" charset="2"/>
              <a:buChar char="Ø"/>
            </a:pPr>
            <a:r>
              <a:rPr lang="en-US" dirty="0" smtClean="0"/>
              <a:t> </a:t>
            </a:r>
            <a:r>
              <a:rPr lang="en-US" dirty="0"/>
              <a:t>For Undergraduate - Include College name, University Name, Degree &amp; Specialization, years of study, Marks/CGPA</a:t>
            </a:r>
            <a:r>
              <a:rPr lang="en-US" dirty="0" smtClean="0"/>
              <a:t>.</a:t>
            </a:r>
          </a:p>
          <a:p>
            <a:pPr>
              <a:buFont typeface="Wingdings" panose="05000000000000000000" pitchFamily="2" charset="2"/>
              <a:buChar char="Ø"/>
            </a:pPr>
            <a:r>
              <a:rPr lang="en-US" dirty="0" smtClean="0"/>
              <a:t>Write </a:t>
            </a:r>
            <a:r>
              <a:rPr lang="en-US" dirty="0"/>
              <a:t>all your qualifications in a reverse chronological order. i.e. the latest qualifications on top</a:t>
            </a:r>
          </a:p>
        </p:txBody>
      </p:sp>
    </p:spTree>
    <p:extLst>
      <p:ext uri="{BB962C8B-B14F-4D97-AF65-F5344CB8AC3E}">
        <p14:creationId xmlns:p14="http://schemas.microsoft.com/office/powerpoint/2010/main" val="243609082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b="1" dirty="0">
                <a:solidFill>
                  <a:srgbClr val="0070C0"/>
                </a:solidFill>
                <a:latin typeface="Algerian" panose="04020705040A02060702" pitchFamily="82" charset="0"/>
              </a:rPr>
              <a:t>STEP 4 EDUCATION</a:t>
            </a:r>
          </a:p>
        </p:txBody>
      </p:sp>
      <p:sp>
        <p:nvSpPr>
          <p:cNvPr id="3" name="Content Placeholder 2"/>
          <p:cNvSpPr>
            <a:spLocks noGrp="1"/>
          </p:cNvSpPr>
          <p:nvPr>
            <p:ph idx="1"/>
          </p:nvPr>
        </p:nvSpPr>
        <p:spPr>
          <a:xfrm>
            <a:off x="677334" y="1930401"/>
            <a:ext cx="8596668" cy="3352800"/>
          </a:xfrm>
        </p:spPr>
        <p:txBody>
          <a:bodyPr>
            <a:normAutofit/>
          </a:bodyPr>
          <a:lstStyle/>
          <a:p>
            <a:pPr marL="0" indent="0">
              <a:buNone/>
            </a:pPr>
            <a:r>
              <a:rPr lang="en-US" dirty="0" smtClean="0"/>
              <a:t> </a:t>
            </a:r>
            <a:r>
              <a:rPr lang="en-US" dirty="0"/>
              <a:t>Guidelines (Continued..) </a:t>
            </a:r>
          </a:p>
          <a:p>
            <a:pPr>
              <a:buAutoNum type="arabicPeriod"/>
            </a:pPr>
            <a:r>
              <a:rPr lang="en-US" dirty="0" smtClean="0"/>
              <a:t>You </a:t>
            </a:r>
            <a:r>
              <a:rPr lang="en-US" dirty="0"/>
              <a:t>may write the educational qualifications in a tabular format as shown in the example or in a simple one after the other order</a:t>
            </a:r>
            <a:r>
              <a:rPr lang="en-US" dirty="0" smtClean="0"/>
              <a:t>.</a:t>
            </a:r>
          </a:p>
          <a:p>
            <a:pPr>
              <a:buAutoNum type="arabicPeriod"/>
            </a:pPr>
            <a:r>
              <a:rPr lang="en-US" dirty="0" smtClean="0"/>
              <a:t> </a:t>
            </a:r>
            <a:r>
              <a:rPr lang="en-US" dirty="0"/>
              <a:t>2. When applying to core roles (roles related to your educational background), it's a good idea to display the relevant academic courses in your curriculum</a:t>
            </a:r>
            <a:r>
              <a:rPr lang="en-US" dirty="0" smtClean="0"/>
              <a:t>.</a:t>
            </a:r>
          </a:p>
          <a:p>
            <a:pPr>
              <a:buAutoNum type="arabicPeriod"/>
            </a:pPr>
            <a:endParaRPr lang="en-US" dirty="0" smtClean="0"/>
          </a:p>
        </p:txBody>
      </p:sp>
    </p:spTree>
    <p:extLst>
      <p:ext uri="{BB962C8B-B14F-4D97-AF65-F5344CB8AC3E}">
        <p14:creationId xmlns:p14="http://schemas.microsoft.com/office/powerpoint/2010/main" val="40553809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solidFill>
                  <a:srgbClr val="0070C0"/>
                </a:solidFill>
                <a:latin typeface="Algerian" panose="04020705040A02060702" pitchFamily="82" charset="0"/>
              </a:rPr>
              <a:t>Example:-</a:t>
            </a:r>
            <a:endParaRPr lang="en-US" sz="4800" dirty="0">
              <a:solidFill>
                <a:srgbClr val="0070C0"/>
              </a:solidFill>
              <a:latin typeface="Algerian" panose="04020705040A02060702" pitchFamily="82" charset="0"/>
            </a:endParaRPr>
          </a:p>
        </p:txBody>
      </p:sp>
      <p:pic>
        <p:nvPicPr>
          <p:cNvPr id="4" name="Content Placeholder 3"/>
          <p:cNvPicPr>
            <a:picLocks noGrp="1" noChangeAspect="1"/>
          </p:cNvPicPr>
          <p:nvPr>
            <p:ph idx="1"/>
          </p:nvPr>
        </p:nvPicPr>
        <p:blipFill>
          <a:blip r:embed="rId2"/>
          <a:stretch>
            <a:fillRect/>
          </a:stretch>
        </p:blipFill>
        <p:spPr>
          <a:xfrm>
            <a:off x="677863" y="1756229"/>
            <a:ext cx="9148308" cy="3875314"/>
          </a:xfrm>
          <a:prstGeom prst="rect">
            <a:avLst/>
          </a:prstGeom>
          <a:ln w="228600" cap="sq" cmpd="thickThin">
            <a:solidFill>
              <a:srgbClr val="0070C0"/>
            </a:solidFill>
            <a:prstDash val="solid"/>
            <a:miter lim="800000"/>
          </a:ln>
          <a:effectLst>
            <a:innerShdw blurRad="76200">
              <a:srgbClr val="000000"/>
            </a:innerShdw>
          </a:effectLst>
        </p:spPr>
      </p:pic>
    </p:spTree>
    <p:extLst>
      <p:ext uri="{BB962C8B-B14F-4D97-AF65-F5344CB8AC3E}">
        <p14:creationId xmlns:p14="http://schemas.microsoft.com/office/powerpoint/2010/main" val="8171927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36177" y="354490"/>
            <a:ext cx="11251546" cy="6190001"/>
          </a:xfrm>
          <a:prstGeom prst="rect">
            <a:avLst/>
          </a:prstGeom>
          <a:ln w="228600" cap="sq" cmpd="thickThin">
            <a:solidFill>
              <a:srgbClr val="0070C0"/>
            </a:solidFill>
            <a:prstDash val="solid"/>
            <a:miter lim="800000"/>
          </a:ln>
          <a:effectLst>
            <a:innerShdw blurRad="76200">
              <a:srgbClr val="000000"/>
            </a:innerShdw>
          </a:effectLst>
        </p:spPr>
      </p:pic>
    </p:spTree>
    <p:extLst>
      <p:ext uri="{BB962C8B-B14F-4D97-AF65-F5344CB8AC3E}">
        <p14:creationId xmlns:p14="http://schemas.microsoft.com/office/powerpoint/2010/main" val="12707091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b="1" dirty="0" smtClean="0">
                <a:solidFill>
                  <a:srgbClr val="0070C0"/>
                </a:solidFill>
                <a:latin typeface="Algerian" panose="04020705040A02060702" pitchFamily="82" charset="0"/>
              </a:rPr>
              <a:t>UNDERSTANDING </a:t>
            </a:r>
            <a:r>
              <a:rPr lang="en-US" sz="4400" b="1" dirty="0">
                <a:solidFill>
                  <a:srgbClr val="0070C0"/>
                </a:solidFill>
                <a:latin typeface="Algerian" panose="04020705040A02060702" pitchFamily="82" charset="0"/>
              </a:rPr>
              <a:t>THE </a:t>
            </a:r>
            <a:r>
              <a:rPr lang="en-US" sz="4400" b="1" dirty="0" smtClean="0">
                <a:solidFill>
                  <a:srgbClr val="0070C0"/>
                </a:solidFill>
                <a:latin typeface="Algerian" panose="04020705040A02060702" pitchFamily="82" charset="0"/>
              </a:rPr>
              <a:t>RESUME : basics</a:t>
            </a:r>
            <a:endParaRPr lang="en-US" sz="4400" b="1" dirty="0">
              <a:solidFill>
                <a:srgbClr val="0070C0"/>
              </a:solidFill>
              <a:latin typeface="Algerian" panose="04020705040A02060702" pitchFamily="82" charset="0"/>
            </a:endParaRPr>
          </a:p>
        </p:txBody>
      </p:sp>
      <p:sp>
        <p:nvSpPr>
          <p:cNvPr id="3" name="Content Placeholder 2"/>
          <p:cNvSpPr>
            <a:spLocks noGrp="1"/>
          </p:cNvSpPr>
          <p:nvPr>
            <p:ph idx="1"/>
          </p:nvPr>
        </p:nvSpPr>
        <p:spPr>
          <a:xfrm>
            <a:off x="875696" y="2102532"/>
            <a:ext cx="8596668" cy="3880773"/>
          </a:xfrm>
        </p:spPr>
        <p:txBody>
          <a:bodyPr>
            <a:normAutofit lnSpcReduction="10000"/>
          </a:bodyPr>
          <a:lstStyle/>
          <a:p>
            <a:pPr marL="0" indent="0">
              <a:buNone/>
            </a:pPr>
            <a:r>
              <a:rPr lang="en-US" dirty="0" smtClean="0"/>
              <a:t> </a:t>
            </a:r>
            <a:r>
              <a:rPr lang="en-US" sz="2400" dirty="0">
                <a:ln w="0"/>
                <a:solidFill>
                  <a:schemeClr val="tx1"/>
                </a:solidFill>
                <a:effectLst>
                  <a:outerShdw blurRad="38100" dist="38100" dir="2700000" algn="tl">
                    <a:srgbClr val="000000">
                      <a:alpha val="43137"/>
                    </a:srgbClr>
                  </a:outerShdw>
                </a:effectLst>
                <a:latin typeface="Algerian" panose="04020705040A02060702" pitchFamily="82" charset="0"/>
              </a:rPr>
              <a:t>First things first! Be crystal clear on what a resume is and what purpose is it going to serve. </a:t>
            </a:r>
            <a:endParaRPr lang="en-US" sz="2400" dirty="0" smtClean="0">
              <a:ln w="0"/>
              <a:solidFill>
                <a:schemeClr val="tx1"/>
              </a:solidFill>
              <a:effectLst>
                <a:outerShdw blurRad="38100" dist="38100" dir="2700000" algn="tl">
                  <a:srgbClr val="000000">
                    <a:alpha val="43137"/>
                  </a:srgbClr>
                </a:outerShdw>
              </a:effectLst>
              <a:latin typeface="Algerian" panose="04020705040A02060702" pitchFamily="82" charset="0"/>
            </a:endParaRPr>
          </a:p>
          <a:p>
            <a:pPr>
              <a:buFont typeface="Wingdings" panose="05000000000000000000" pitchFamily="2" charset="2"/>
              <a:buChar char="Ø"/>
            </a:pPr>
            <a:r>
              <a:rPr lang="en-US" sz="2000" dirty="0">
                <a:latin typeface="Calibri" panose="020F0502020204030204" pitchFamily="34" charset="0"/>
                <a:cs typeface="Calibri" panose="020F0502020204030204" pitchFamily="34" charset="0"/>
              </a:rPr>
              <a:t>The resume is a well presented 1-2 page summary of your background and credentials. </a:t>
            </a:r>
          </a:p>
          <a:p>
            <a:pPr>
              <a:buFont typeface="Wingdings" panose="05000000000000000000" pitchFamily="2" charset="2"/>
              <a:buChar char="Ø"/>
            </a:pPr>
            <a:r>
              <a:rPr lang="en-US" sz="2000" dirty="0">
                <a:latin typeface="Calibri" panose="020F0502020204030204" pitchFamily="34" charset="0"/>
                <a:cs typeface="Calibri" panose="020F0502020204030204" pitchFamily="34" charset="0"/>
              </a:rPr>
              <a:t>The sole purpose of your resume is to effectively sell your credentials for the purpose of employment, admission to Universities, consideration for a scholarship or fellowship, or other professional purposes.</a:t>
            </a:r>
          </a:p>
          <a:p>
            <a:pPr>
              <a:buFont typeface="Wingdings" panose="05000000000000000000" pitchFamily="2" charset="2"/>
              <a:buChar char="Ø"/>
            </a:pPr>
            <a:r>
              <a:rPr lang="en-US" sz="2000" dirty="0">
                <a:solidFill>
                  <a:schemeClr val="tx1"/>
                </a:solidFill>
                <a:latin typeface="Algerian" panose="04020705040A02060702" pitchFamily="82" charset="0"/>
                <a:cs typeface="Calibri" panose="020F0502020204030204" pitchFamily="34" charset="0"/>
              </a:rPr>
              <a:t> If you're seeking employment you must know:</a:t>
            </a:r>
          </a:p>
          <a:p>
            <a:pPr>
              <a:buFont typeface="Wingdings" panose="05000000000000000000" pitchFamily="2" charset="2"/>
              <a:buChar char="Ø"/>
            </a:pPr>
            <a:r>
              <a:rPr lang="en-US" sz="2000" dirty="0">
                <a:latin typeface="Calibri" panose="020F0502020204030204" pitchFamily="34" charset="0"/>
                <a:cs typeface="Calibri" panose="020F0502020204030204" pitchFamily="34" charset="0"/>
              </a:rPr>
              <a:t>Your resume is to get you an interview, not a job!</a:t>
            </a:r>
          </a:p>
          <a:p>
            <a:pPr>
              <a:buFont typeface="Wingdings" panose="05000000000000000000" pitchFamily="2" charset="2"/>
              <a:buChar char="Ø"/>
            </a:pPr>
            <a:r>
              <a:rPr lang="en-US" sz="2000" dirty="0">
                <a:latin typeface="Calibri" panose="020F0502020204030204" pitchFamily="34" charset="0"/>
                <a:cs typeface="Calibri" panose="020F0502020204030204" pitchFamily="34" charset="0"/>
              </a:rPr>
              <a:t> Your resume will be screened by an employer for just 15-20 seconds. That's all the time your resume has to make an impact!</a:t>
            </a:r>
          </a:p>
        </p:txBody>
      </p:sp>
    </p:spTree>
    <p:extLst>
      <p:ext uri="{BB962C8B-B14F-4D97-AF65-F5344CB8AC3E}">
        <p14:creationId xmlns:p14="http://schemas.microsoft.com/office/powerpoint/2010/main" val="3101142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80">
                                          <p:stCondLst>
                                            <p:cond delay="0"/>
                                          </p:stCondLst>
                                        </p:cTn>
                                        <p:tgtEl>
                                          <p:spTgt spid="3">
                                            <p:txEl>
                                              <p:pRg st="0" end="0"/>
                                            </p:txEl>
                                          </p:spTgt>
                                        </p:tgtEl>
                                      </p:cBhvr>
                                    </p:animEffect>
                                    <p:anim calcmode="lin" valueType="num">
                                      <p:cBhvr>
                                        <p:cTn id="13" dur="1822" tmFilter="0,0; 0.14,0.36; 0.43,0.73; 0.71,0.91; 1.0,1.0">
                                          <p:stCondLst>
                                            <p:cond delay="0"/>
                                          </p:stCondLst>
                                        </p:cTn>
                                        <p:tgtEl>
                                          <p:spTgt spid="3">
                                            <p:txEl>
                                              <p:pRg st="0" end="0"/>
                                            </p:txEl>
                                          </p:spTgt>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3">
                                            <p:txEl>
                                              <p:pRg st="0" end="0"/>
                                            </p:txEl>
                                          </p:spTgt>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3">
                                            <p:txEl>
                                              <p:pRg st="0" end="0"/>
                                            </p:txEl>
                                          </p:spTgt>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3">
                                            <p:txEl>
                                              <p:pRg st="0" end="0"/>
                                            </p:txEl>
                                          </p:spTgt>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3">
                                            <p:txEl>
                                              <p:pRg st="0" end="0"/>
                                            </p:txEl>
                                          </p:spTgt>
                                        </p:tgtEl>
                                        <p:attrNameLst>
                                          <p:attrName>ppt_y</p:attrName>
                                        </p:attrNameLst>
                                      </p:cBhvr>
                                      <p:tavLst>
                                        <p:tav tm="0" fmla="#ppt_y-sin(pi*$)/81">
                                          <p:val>
                                            <p:fltVal val="0"/>
                                          </p:val>
                                        </p:tav>
                                        <p:tav tm="100000">
                                          <p:val>
                                            <p:fltVal val="1"/>
                                          </p:val>
                                        </p:tav>
                                      </p:tavLst>
                                    </p:anim>
                                    <p:animScale>
                                      <p:cBhvr>
                                        <p:cTn id="18" dur="26">
                                          <p:stCondLst>
                                            <p:cond delay="650"/>
                                          </p:stCondLst>
                                        </p:cTn>
                                        <p:tgtEl>
                                          <p:spTgt spid="3">
                                            <p:txEl>
                                              <p:pRg st="0" end="0"/>
                                            </p:txEl>
                                          </p:spTgt>
                                        </p:tgtEl>
                                      </p:cBhvr>
                                      <p:to x="100000" y="60000"/>
                                    </p:animScale>
                                    <p:animScale>
                                      <p:cBhvr>
                                        <p:cTn id="19" dur="166" decel="50000">
                                          <p:stCondLst>
                                            <p:cond delay="676"/>
                                          </p:stCondLst>
                                        </p:cTn>
                                        <p:tgtEl>
                                          <p:spTgt spid="3">
                                            <p:txEl>
                                              <p:pRg st="0" end="0"/>
                                            </p:txEl>
                                          </p:spTgt>
                                        </p:tgtEl>
                                      </p:cBhvr>
                                      <p:to x="100000" y="100000"/>
                                    </p:animScale>
                                    <p:animScale>
                                      <p:cBhvr>
                                        <p:cTn id="20" dur="26">
                                          <p:stCondLst>
                                            <p:cond delay="1312"/>
                                          </p:stCondLst>
                                        </p:cTn>
                                        <p:tgtEl>
                                          <p:spTgt spid="3">
                                            <p:txEl>
                                              <p:pRg st="0" end="0"/>
                                            </p:txEl>
                                          </p:spTgt>
                                        </p:tgtEl>
                                      </p:cBhvr>
                                      <p:to x="100000" y="80000"/>
                                    </p:animScale>
                                    <p:animScale>
                                      <p:cBhvr>
                                        <p:cTn id="21" dur="166" decel="50000">
                                          <p:stCondLst>
                                            <p:cond delay="1338"/>
                                          </p:stCondLst>
                                        </p:cTn>
                                        <p:tgtEl>
                                          <p:spTgt spid="3">
                                            <p:txEl>
                                              <p:pRg st="0" end="0"/>
                                            </p:txEl>
                                          </p:spTgt>
                                        </p:tgtEl>
                                      </p:cBhvr>
                                      <p:to x="100000" y="100000"/>
                                    </p:animScale>
                                    <p:animScale>
                                      <p:cBhvr>
                                        <p:cTn id="22" dur="26">
                                          <p:stCondLst>
                                            <p:cond delay="1642"/>
                                          </p:stCondLst>
                                        </p:cTn>
                                        <p:tgtEl>
                                          <p:spTgt spid="3">
                                            <p:txEl>
                                              <p:pRg st="0" end="0"/>
                                            </p:txEl>
                                          </p:spTgt>
                                        </p:tgtEl>
                                      </p:cBhvr>
                                      <p:to x="100000" y="90000"/>
                                    </p:animScale>
                                    <p:animScale>
                                      <p:cBhvr>
                                        <p:cTn id="23" dur="166" decel="50000">
                                          <p:stCondLst>
                                            <p:cond delay="1668"/>
                                          </p:stCondLst>
                                        </p:cTn>
                                        <p:tgtEl>
                                          <p:spTgt spid="3">
                                            <p:txEl>
                                              <p:pRg st="0" end="0"/>
                                            </p:txEl>
                                          </p:spTgt>
                                        </p:tgtEl>
                                      </p:cBhvr>
                                      <p:to x="100000" y="100000"/>
                                    </p:animScale>
                                    <p:animScale>
                                      <p:cBhvr>
                                        <p:cTn id="24" dur="26">
                                          <p:stCondLst>
                                            <p:cond delay="1808"/>
                                          </p:stCondLst>
                                        </p:cTn>
                                        <p:tgtEl>
                                          <p:spTgt spid="3">
                                            <p:txEl>
                                              <p:pRg st="0" end="0"/>
                                            </p:txEl>
                                          </p:spTgt>
                                        </p:tgtEl>
                                      </p:cBhvr>
                                      <p:to x="100000" y="95000"/>
                                    </p:animScale>
                                    <p:animScale>
                                      <p:cBhvr>
                                        <p:cTn id="25" dur="166" decel="50000">
                                          <p:stCondLst>
                                            <p:cond delay="1834"/>
                                          </p:stCondLst>
                                        </p:cTn>
                                        <p:tgtEl>
                                          <p:spTgt spid="3">
                                            <p:txEl>
                                              <p:pRg st="0" end="0"/>
                                            </p:txEl>
                                          </p:spTgt>
                                        </p:tgtEl>
                                      </p:cBhvr>
                                      <p:to x="100000" y="100000"/>
                                    </p:animScale>
                                  </p:childTnLst>
                                </p:cTn>
                              </p:par>
                              <p:par>
                                <p:cTn id="26" presetID="26" presetClass="entr" presetSubtype="0" fill="hold" nodeType="withEffect">
                                  <p:stCondLst>
                                    <p:cond delay="0"/>
                                  </p:stCondLst>
                                  <p:childTnLst>
                                    <p:set>
                                      <p:cBhvr>
                                        <p:cTn id="27" dur="1" fill="hold">
                                          <p:stCondLst>
                                            <p:cond delay="0"/>
                                          </p:stCondLst>
                                        </p:cTn>
                                        <p:tgtEl>
                                          <p:spTgt spid="3">
                                            <p:txEl>
                                              <p:pRg st="1" end="1"/>
                                            </p:txEl>
                                          </p:spTgt>
                                        </p:tgtEl>
                                        <p:attrNameLst>
                                          <p:attrName>style.visibility</p:attrName>
                                        </p:attrNameLst>
                                      </p:cBhvr>
                                      <p:to>
                                        <p:strVal val="visible"/>
                                      </p:to>
                                    </p:set>
                                    <p:animEffect transition="in" filter="wipe(down)">
                                      <p:cBhvr>
                                        <p:cTn id="28" dur="580">
                                          <p:stCondLst>
                                            <p:cond delay="0"/>
                                          </p:stCondLst>
                                        </p:cTn>
                                        <p:tgtEl>
                                          <p:spTgt spid="3">
                                            <p:txEl>
                                              <p:pRg st="1" end="1"/>
                                            </p:txEl>
                                          </p:spTgt>
                                        </p:tgtEl>
                                      </p:cBhvr>
                                    </p:animEffect>
                                    <p:anim calcmode="lin" valueType="num">
                                      <p:cBhvr>
                                        <p:cTn id="29" dur="1822" tmFilter="0,0; 0.14,0.36; 0.43,0.73; 0.71,0.91; 1.0,1.0">
                                          <p:stCondLst>
                                            <p:cond delay="0"/>
                                          </p:stCondLst>
                                        </p:cTn>
                                        <p:tgtEl>
                                          <p:spTgt spid="3">
                                            <p:txEl>
                                              <p:pRg st="1" end="1"/>
                                            </p:txEl>
                                          </p:spTgt>
                                        </p:tgtEl>
                                        <p:attrNameLst>
                                          <p:attrName>ppt_x</p:attrName>
                                        </p:attrNameLst>
                                      </p:cBhvr>
                                      <p:tavLst>
                                        <p:tav tm="0">
                                          <p:val>
                                            <p:strVal val="#ppt_x-0.25"/>
                                          </p:val>
                                        </p:tav>
                                        <p:tav tm="100000">
                                          <p:val>
                                            <p:strVal val="#ppt_x"/>
                                          </p:val>
                                        </p:tav>
                                      </p:tavLst>
                                    </p:anim>
                                    <p:anim calcmode="lin" valueType="num">
                                      <p:cBhvr>
                                        <p:cTn id="30" dur="664" tmFilter="0.0,0.0; 0.25,0.07; 0.50,0.2; 0.75,0.467; 1.0,1.0">
                                          <p:stCondLst>
                                            <p:cond delay="0"/>
                                          </p:stCondLst>
                                        </p:cTn>
                                        <p:tgtEl>
                                          <p:spTgt spid="3">
                                            <p:txEl>
                                              <p:pRg st="1" end="1"/>
                                            </p:txEl>
                                          </p:spTgt>
                                        </p:tgtEl>
                                        <p:attrNameLst>
                                          <p:attrName>ppt_y</p:attrName>
                                        </p:attrNameLst>
                                      </p:cBhvr>
                                      <p:tavLst>
                                        <p:tav tm="0" fmla="#ppt_y-sin(pi*$)/3">
                                          <p:val>
                                            <p:fltVal val="0.5"/>
                                          </p:val>
                                        </p:tav>
                                        <p:tav tm="100000">
                                          <p:val>
                                            <p:fltVal val="1"/>
                                          </p:val>
                                        </p:tav>
                                      </p:tavLst>
                                    </p:anim>
                                    <p:anim calcmode="lin" valueType="num">
                                      <p:cBhvr>
                                        <p:cTn id="31" dur="664" tmFilter="0, 0; 0.125,0.2665; 0.25,0.4; 0.375,0.465; 0.5,0.5;  0.625,0.535; 0.75,0.6; 0.875,0.7335; 1,1">
                                          <p:stCondLst>
                                            <p:cond delay="664"/>
                                          </p:stCondLst>
                                        </p:cTn>
                                        <p:tgtEl>
                                          <p:spTgt spid="3">
                                            <p:txEl>
                                              <p:pRg st="1" end="1"/>
                                            </p:txEl>
                                          </p:spTgt>
                                        </p:tgtEl>
                                        <p:attrNameLst>
                                          <p:attrName>ppt_y</p:attrName>
                                        </p:attrNameLst>
                                      </p:cBhvr>
                                      <p:tavLst>
                                        <p:tav tm="0" fmla="#ppt_y-sin(pi*$)/9">
                                          <p:val>
                                            <p:fltVal val="0"/>
                                          </p:val>
                                        </p:tav>
                                        <p:tav tm="100000">
                                          <p:val>
                                            <p:fltVal val="1"/>
                                          </p:val>
                                        </p:tav>
                                      </p:tavLst>
                                    </p:anim>
                                    <p:anim calcmode="lin" valueType="num">
                                      <p:cBhvr>
                                        <p:cTn id="32" dur="332" tmFilter="0, 0; 0.125,0.2665; 0.25,0.4; 0.375,0.465; 0.5,0.5;  0.625,0.535; 0.75,0.6; 0.875,0.7335; 1,1">
                                          <p:stCondLst>
                                            <p:cond delay="1324"/>
                                          </p:stCondLst>
                                        </p:cTn>
                                        <p:tgtEl>
                                          <p:spTgt spid="3">
                                            <p:txEl>
                                              <p:pRg st="1" end="1"/>
                                            </p:txEl>
                                          </p:spTgt>
                                        </p:tgtEl>
                                        <p:attrNameLst>
                                          <p:attrName>ppt_y</p:attrName>
                                        </p:attrNameLst>
                                      </p:cBhvr>
                                      <p:tavLst>
                                        <p:tav tm="0" fmla="#ppt_y-sin(pi*$)/27">
                                          <p:val>
                                            <p:fltVal val="0"/>
                                          </p:val>
                                        </p:tav>
                                        <p:tav tm="100000">
                                          <p:val>
                                            <p:fltVal val="1"/>
                                          </p:val>
                                        </p:tav>
                                      </p:tavLst>
                                    </p:anim>
                                    <p:anim calcmode="lin" valueType="num">
                                      <p:cBhvr>
                                        <p:cTn id="33" dur="164" tmFilter="0, 0; 0.125,0.2665; 0.25,0.4; 0.375,0.465; 0.5,0.5;  0.625,0.535; 0.75,0.6; 0.875,0.7335; 1,1">
                                          <p:stCondLst>
                                            <p:cond delay="1656"/>
                                          </p:stCondLst>
                                        </p:cTn>
                                        <p:tgtEl>
                                          <p:spTgt spid="3">
                                            <p:txEl>
                                              <p:pRg st="1" end="1"/>
                                            </p:txEl>
                                          </p:spTgt>
                                        </p:tgtEl>
                                        <p:attrNameLst>
                                          <p:attrName>ppt_y</p:attrName>
                                        </p:attrNameLst>
                                      </p:cBhvr>
                                      <p:tavLst>
                                        <p:tav tm="0" fmla="#ppt_y-sin(pi*$)/81">
                                          <p:val>
                                            <p:fltVal val="0"/>
                                          </p:val>
                                        </p:tav>
                                        <p:tav tm="100000">
                                          <p:val>
                                            <p:fltVal val="1"/>
                                          </p:val>
                                        </p:tav>
                                      </p:tavLst>
                                    </p:anim>
                                    <p:animScale>
                                      <p:cBhvr>
                                        <p:cTn id="34" dur="26">
                                          <p:stCondLst>
                                            <p:cond delay="650"/>
                                          </p:stCondLst>
                                        </p:cTn>
                                        <p:tgtEl>
                                          <p:spTgt spid="3">
                                            <p:txEl>
                                              <p:pRg st="1" end="1"/>
                                            </p:txEl>
                                          </p:spTgt>
                                        </p:tgtEl>
                                      </p:cBhvr>
                                      <p:to x="100000" y="60000"/>
                                    </p:animScale>
                                    <p:animScale>
                                      <p:cBhvr>
                                        <p:cTn id="35" dur="166" decel="50000">
                                          <p:stCondLst>
                                            <p:cond delay="676"/>
                                          </p:stCondLst>
                                        </p:cTn>
                                        <p:tgtEl>
                                          <p:spTgt spid="3">
                                            <p:txEl>
                                              <p:pRg st="1" end="1"/>
                                            </p:txEl>
                                          </p:spTgt>
                                        </p:tgtEl>
                                      </p:cBhvr>
                                      <p:to x="100000" y="100000"/>
                                    </p:animScale>
                                    <p:animScale>
                                      <p:cBhvr>
                                        <p:cTn id="36" dur="26">
                                          <p:stCondLst>
                                            <p:cond delay="1312"/>
                                          </p:stCondLst>
                                        </p:cTn>
                                        <p:tgtEl>
                                          <p:spTgt spid="3">
                                            <p:txEl>
                                              <p:pRg st="1" end="1"/>
                                            </p:txEl>
                                          </p:spTgt>
                                        </p:tgtEl>
                                      </p:cBhvr>
                                      <p:to x="100000" y="80000"/>
                                    </p:animScale>
                                    <p:animScale>
                                      <p:cBhvr>
                                        <p:cTn id="37" dur="166" decel="50000">
                                          <p:stCondLst>
                                            <p:cond delay="1338"/>
                                          </p:stCondLst>
                                        </p:cTn>
                                        <p:tgtEl>
                                          <p:spTgt spid="3">
                                            <p:txEl>
                                              <p:pRg st="1" end="1"/>
                                            </p:txEl>
                                          </p:spTgt>
                                        </p:tgtEl>
                                      </p:cBhvr>
                                      <p:to x="100000" y="100000"/>
                                    </p:animScale>
                                    <p:animScale>
                                      <p:cBhvr>
                                        <p:cTn id="38" dur="26">
                                          <p:stCondLst>
                                            <p:cond delay="1642"/>
                                          </p:stCondLst>
                                        </p:cTn>
                                        <p:tgtEl>
                                          <p:spTgt spid="3">
                                            <p:txEl>
                                              <p:pRg st="1" end="1"/>
                                            </p:txEl>
                                          </p:spTgt>
                                        </p:tgtEl>
                                      </p:cBhvr>
                                      <p:to x="100000" y="90000"/>
                                    </p:animScale>
                                    <p:animScale>
                                      <p:cBhvr>
                                        <p:cTn id="39" dur="166" decel="50000">
                                          <p:stCondLst>
                                            <p:cond delay="1668"/>
                                          </p:stCondLst>
                                        </p:cTn>
                                        <p:tgtEl>
                                          <p:spTgt spid="3">
                                            <p:txEl>
                                              <p:pRg st="1" end="1"/>
                                            </p:txEl>
                                          </p:spTgt>
                                        </p:tgtEl>
                                      </p:cBhvr>
                                      <p:to x="100000" y="100000"/>
                                    </p:animScale>
                                    <p:animScale>
                                      <p:cBhvr>
                                        <p:cTn id="40" dur="26">
                                          <p:stCondLst>
                                            <p:cond delay="1808"/>
                                          </p:stCondLst>
                                        </p:cTn>
                                        <p:tgtEl>
                                          <p:spTgt spid="3">
                                            <p:txEl>
                                              <p:pRg st="1" end="1"/>
                                            </p:txEl>
                                          </p:spTgt>
                                        </p:tgtEl>
                                      </p:cBhvr>
                                      <p:to x="100000" y="95000"/>
                                    </p:animScale>
                                    <p:animScale>
                                      <p:cBhvr>
                                        <p:cTn id="41" dur="166" decel="50000">
                                          <p:stCondLst>
                                            <p:cond delay="1834"/>
                                          </p:stCondLst>
                                        </p:cTn>
                                        <p:tgtEl>
                                          <p:spTgt spid="3">
                                            <p:txEl>
                                              <p:pRg st="1" end="1"/>
                                            </p:txEl>
                                          </p:spTgt>
                                        </p:tgtEl>
                                      </p:cBhvr>
                                      <p:to x="100000" y="100000"/>
                                    </p:animScale>
                                  </p:childTnLst>
                                </p:cTn>
                              </p:par>
                              <p:par>
                                <p:cTn id="42" presetID="26" presetClass="entr" presetSubtype="0" fill="hold" nodeType="withEffect">
                                  <p:stCondLst>
                                    <p:cond delay="0"/>
                                  </p:stCondLst>
                                  <p:childTnLst>
                                    <p:set>
                                      <p:cBhvr>
                                        <p:cTn id="43" dur="1" fill="hold">
                                          <p:stCondLst>
                                            <p:cond delay="0"/>
                                          </p:stCondLst>
                                        </p:cTn>
                                        <p:tgtEl>
                                          <p:spTgt spid="3">
                                            <p:txEl>
                                              <p:pRg st="2" end="2"/>
                                            </p:txEl>
                                          </p:spTgt>
                                        </p:tgtEl>
                                        <p:attrNameLst>
                                          <p:attrName>style.visibility</p:attrName>
                                        </p:attrNameLst>
                                      </p:cBhvr>
                                      <p:to>
                                        <p:strVal val="visible"/>
                                      </p:to>
                                    </p:set>
                                    <p:animEffect transition="in" filter="wipe(down)">
                                      <p:cBhvr>
                                        <p:cTn id="44" dur="580">
                                          <p:stCondLst>
                                            <p:cond delay="0"/>
                                          </p:stCondLst>
                                        </p:cTn>
                                        <p:tgtEl>
                                          <p:spTgt spid="3">
                                            <p:txEl>
                                              <p:pRg st="2" end="2"/>
                                            </p:txEl>
                                          </p:spTgt>
                                        </p:tgtEl>
                                      </p:cBhvr>
                                    </p:animEffect>
                                    <p:anim calcmode="lin" valueType="num">
                                      <p:cBhvr>
                                        <p:cTn id="45" dur="1822" tmFilter="0,0; 0.14,0.36; 0.43,0.73; 0.71,0.91; 1.0,1.0">
                                          <p:stCondLst>
                                            <p:cond delay="0"/>
                                          </p:stCondLst>
                                        </p:cTn>
                                        <p:tgtEl>
                                          <p:spTgt spid="3">
                                            <p:txEl>
                                              <p:pRg st="2" end="2"/>
                                            </p:txEl>
                                          </p:spTgt>
                                        </p:tgtEl>
                                        <p:attrNameLst>
                                          <p:attrName>ppt_x</p:attrName>
                                        </p:attrNameLst>
                                      </p:cBhvr>
                                      <p:tavLst>
                                        <p:tav tm="0">
                                          <p:val>
                                            <p:strVal val="#ppt_x-0.25"/>
                                          </p:val>
                                        </p:tav>
                                        <p:tav tm="100000">
                                          <p:val>
                                            <p:strVal val="#ppt_x"/>
                                          </p:val>
                                        </p:tav>
                                      </p:tavLst>
                                    </p:anim>
                                    <p:anim calcmode="lin" valueType="num">
                                      <p:cBhvr>
                                        <p:cTn id="46" dur="664" tmFilter="0.0,0.0; 0.25,0.07; 0.50,0.2; 0.75,0.467; 1.0,1.0">
                                          <p:stCondLst>
                                            <p:cond delay="0"/>
                                          </p:stCondLst>
                                        </p:cTn>
                                        <p:tgtEl>
                                          <p:spTgt spid="3">
                                            <p:txEl>
                                              <p:pRg st="2" end="2"/>
                                            </p:txEl>
                                          </p:spTgt>
                                        </p:tgtEl>
                                        <p:attrNameLst>
                                          <p:attrName>ppt_y</p:attrName>
                                        </p:attrNameLst>
                                      </p:cBhvr>
                                      <p:tavLst>
                                        <p:tav tm="0" fmla="#ppt_y-sin(pi*$)/3">
                                          <p:val>
                                            <p:fltVal val="0.5"/>
                                          </p:val>
                                        </p:tav>
                                        <p:tav tm="100000">
                                          <p:val>
                                            <p:fltVal val="1"/>
                                          </p:val>
                                        </p:tav>
                                      </p:tavLst>
                                    </p:anim>
                                    <p:anim calcmode="lin" valueType="num">
                                      <p:cBhvr>
                                        <p:cTn id="47" dur="664" tmFilter="0, 0; 0.125,0.2665; 0.25,0.4; 0.375,0.465; 0.5,0.5;  0.625,0.535; 0.75,0.6; 0.875,0.7335; 1,1">
                                          <p:stCondLst>
                                            <p:cond delay="664"/>
                                          </p:stCondLst>
                                        </p:cTn>
                                        <p:tgtEl>
                                          <p:spTgt spid="3">
                                            <p:txEl>
                                              <p:pRg st="2" end="2"/>
                                            </p:txEl>
                                          </p:spTgt>
                                        </p:tgtEl>
                                        <p:attrNameLst>
                                          <p:attrName>ppt_y</p:attrName>
                                        </p:attrNameLst>
                                      </p:cBhvr>
                                      <p:tavLst>
                                        <p:tav tm="0" fmla="#ppt_y-sin(pi*$)/9">
                                          <p:val>
                                            <p:fltVal val="0"/>
                                          </p:val>
                                        </p:tav>
                                        <p:tav tm="100000">
                                          <p:val>
                                            <p:fltVal val="1"/>
                                          </p:val>
                                        </p:tav>
                                      </p:tavLst>
                                    </p:anim>
                                    <p:anim calcmode="lin" valueType="num">
                                      <p:cBhvr>
                                        <p:cTn id="48" dur="332" tmFilter="0, 0; 0.125,0.2665; 0.25,0.4; 0.375,0.465; 0.5,0.5;  0.625,0.535; 0.75,0.6; 0.875,0.7335; 1,1">
                                          <p:stCondLst>
                                            <p:cond delay="1324"/>
                                          </p:stCondLst>
                                        </p:cTn>
                                        <p:tgtEl>
                                          <p:spTgt spid="3">
                                            <p:txEl>
                                              <p:pRg st="2" end="2"/>
                                            </p:txEl>
                                          </p:spTgt>
                                        </p:tgtEl>
                                        <p:attrNameLst>
                                          <p:attrName>ppt_y</p:attrName>
                                        </p:attrNameLst>
                                      </p:cBhvr>
                                      <p:tavLst>
                                        <p:tav tm="0" fmla="#ppt_y-sin(pi*$)/27">
                                          <p:val>
                                            <p:fltVal val="0"/>
                                          </p:val>
                                        </p:tav>
                                        <p:tav tm="100000">
                                          <p:val>
                                            <p:fltVal val="1"/>
                                          </p:val>
                                        </p:tav>
                                      </p:tavLst>
                                    </p:anim>
                                    <p:anim calcmode="lin" valueType="num">
                                      <p:cBhvr>
                                        <p:cTn id="49" dur="164" tmFilter="0, 0; 0.125,0.2665; 0.25,0.4; 0.375,0.465; 0.5,0.5;  0.625,0.535; 0.75,0.6; 0.875,0.7335; 1,1">
                                          <p:stCondLst>
                                            <p:cond delay="1656"/>
                                          </p:stCondLst>
                                        </p:cTn>
                                        <p:tgtEl>
                                          <p:spTgt spid="3">
                                            <p:txEl>
                                              <p:pRg st="2" end="2"/>
                                            </p:txEl>
                                          </p:spTgt>
                                        </p:tgtEl>
                                        <p:attrNameLst>
                                          <p:attrName>ppt_y</p:attrName>
                                        </p:attrNameLst>
                                      </p:cBhvr>
                                      <p:tavLst>
                                        <p:tav tm="0" fmla="#ppt_y-sin(pi*$)/81">
                                          <p:val>
                                            <p:fltVal val="0"/>
                                          </p:val>
                                        </p:tav>
                                        <p:tav tm="100000">
                                          <p:val>
                                            <p:fltVal val="1"/>
                                          </p:val>
                                        </p:tav>
                                      </p:tavLst>
                                    </p:anim>
                                    <p:animScale>
                                      <p:cBhvr>
                                        <p:cTn id="50" dur="26">
                                          <p:stCondLst>
                                            <p:cond delay="650"/>
                                          </p:stCondLst>
                                        </p:cTn>
                                        <p:tgtEl>
                                          <p:spTgt spid="3">
                                            <p:txEl>
                                              <p:pRg st="2" end="2"/>
                                            </p:txEl>
                                          </p:spTgt>
                                        </p:tgtEl>
                                      </p:cBhvr>
                                      <p:to x="100000" y="60000"/>
                                    </p:animScale>
                                    <p:animScale>
                                      <p:cBhvr>
                                        <p:cTn id="51" dur="166" decel="50000">
                                          <p:stCondLst>
                                            <p:cond delay="676"/>
                                          </p:stCondLst>
                                        </p:cTn>
                                        <p:tgtEl>
                                          <p:spTgt spid="3">
                                            <p:txEl>
                                              <p:pRg st="2" end="2"/>
                                            </p:txEl>
                                          </p:spTgt>
                                        </p:tgtEl>
                                      </p:cBhvr>
                                      <p:to x="100000" y="100000"/>
                                    </p:animScale>
                                    <p:animScale>
                                      <p:cBhvr>
                                        <p:cTn id="52" dur="26">
                                          <p:stCondLst>
                                            <p:cond delay="1312"/>
                                          </p:stCondLst>
                                        </p:cTn>
                                        <p:tgtEl>
                                          <p:spTgt spid="3">
                                            <p:txEl>
                                              <p:pRg st="2" end="2"/>
                                            </p:txEl>
                                          </p:spTgt>
                                        </p:tgtEl>
                                      </p:cBhvr>
                                      <p:to x="100000" y="80000"/>
                                    </p:animScale>
                                    <p:animScale>
                                      <p:cBhvr>
                                        <p:cTn id="53" dur="166" decel="50000">
                                          <p:stCondLst>
                                            <p:cond delay="1338"/>
                                          </p:stCondLst>
                                        </p:cTn>
                                        <p:tgtEl>
                                          <p:spTgt spid="3">
                                            <p:txEl>
                                              <p:pRg st="2" end="2"/>
                                            </p:txEl>
                                          </p:spTgt>
                                        </p:tgtEl>
                                      </p:cBhvr>
                                      <p:to x="100000" y="100000"/>
                                    </p:animScale>
                                    <p:animScale>
                                      <p:cBhvr>
                                        <p:cTn id="54" dur="26">
                                          <p:stCondLst>
                                            <p:cond delay="1642"/>
                                          </p:stCondLst>
                                        </p:cTn>
                                        <p:tgtEl>
                                          <p:spTgt spid="3">
                                            <p:txEl>
                                              <p:pRg st="2" end="2"/>
                                            </p:txEl>
                                          </p:spTgt>
                                        </p:tgtEl>
                                      </p:cBhvr>
                                      <p:to x="100000" y="90000"/>
                                    </p:animScale>
                                    <p:animScale>
                                      <p:cBhvr>
                                        <p:cTn id="55" dur="166" decel="50000">
                                          <p:stCondLst>
                                            <p:cond delay="1668"/>
                                          </p:stCondLst>
                                        </p:cTn>
                                        <p:tgtEl>
                                          <p:spTgt spid="3">
                                            <p:txEl>
                                              <p:pRg st="2" end="2"/>
                                            </p:txEl>
                                          </p:spTgt>
                                        </p:tgtEl>
                                      </p:cBhvr>
                                      <p:to x="100000" y="100000"/>
                                    </p:animScale>
                                    <p:animScale>
                                      <p:cBhvr>
                                        <p:cTn id="56" dur="26">
                                          <p:stCondLst>
                                            <p:cond delay="1808"/>
                                          </p:stCondLst>
                                        </p:cTn>
                                        <p:tgtEl>
                                          <p:spTgt spid="3">
                                            <p:txEl>
                                              <p:pRg st="2" end="2"/>
                                            </p:txEl>
                                          </p:spTgt>
                                        </p:tgtEl>
                                      </p:cBhvr>
                                      <p:to x="100000" y="95000"/>
                                    </p:animScale>
                                    <p:animScale>
                                      <p:cBhvr>
                                        <p:cTn id="57" dur="166" decel="50000">
                                          <p:stCondLst>
                                            <p:cond delay="1834"/>
                                          </p:stCondLst>
                                        </p:cTn>
                                        <p:tgtEl>
                                          <p:spTgt spid="3">
                                            <p:txEl>
                                              <p:pRg st="2" end="2"/>
                                            </p:txEl>
                                          </p:spTgt>
                                        </p:tgtEl>
                                      </p:cBhvr>
                                      <p:to x="100000" y="100000"/>
                                    </p:animScale>
                                  </p:childTnLst>
                                </p:cTn>
                              </p:par>
                              <p:par>
                                <p:cTn id="58" presetID="26" presetClass="entr" presetSubtype="0" fill="hold" nodeType="withEffect">
                                  <p:stCondLst>
                                    <p:cond delay="0"/>
                                  </p:stCondLst>
                                  <p:childTnLst>
                                    <p:set>
                                      <p:cBhvr>
                                        <p:cTn id="59" dur="1" fill="hold">
                                          <p:stCondLst>
                                            <p:cond delay="0"/>
                                          </p:stCondLst>
                                        </p:cTn>
                                        <p:tgtEl>
                                          <p:spTgt spid="3">
                                            <p:txEl>
                                              <p:pRg st="3" end="3"/>
                                            </p:txEl>
                                          </p:spTgt>
                                        </p:tgtEl>
                                        <p:attrNameLst>
                                          <p:attrName>style.visibility</p:attrName>
                                        </p:attrNameLst>
                                      </p:cBhvr>
                                      <p:to>
                                        <p:strVal val="visible"/>
                                      </p:to>
                                    </p:set>
                                    <p:animEffect transition="in" filter="wipe(down)">
                                      <p:cBhvr>
                                        <p:cTn id="60" dur="580">
                                          <p:stCondLst>
                                            <p:cond delay="0"/>
                                          </p:stCondLst>
                                        </p:cTn>
                                        <p:tgtEl>
                                          <p:spTgt spid="3">
                                            <p:txEl>
                                              <p:pRg st="3" end="3"/>
                                            </p:txEl>
                                          </p:spTgt>
                                        </p:tgtEl>
                                      </p:cBhvr>
                                    </p:animEffect>
                                    <p:anim calcmode="lin" valueType="num">
                                      <p:cBhvr>
                                        <p:cTn id="61" dur="1822" tmFilter="0,0; 0.14,0.36; 0.43,0.73; 0.71,0.91; 1.0,1.0">
                                          <p:stCondLst>
                                            <p:cond delay="0"/>
                                          </p:stCondLst>
                                        </p:cTn>
                                        <p:tgtEl>
                                          <p:spTgt spid="3">
                                            <p:txEl>
                                              <p:pRg st="3" end="3"/>
                                            </p:txEl>
                                          </p:spTgt>
                                        </p:tgtEl>
                                        <p:attrNameLst>
                                          <p:attrName>ppt_x</p:attrName>
                                        </p:attrNameLst>
                                      </p:cBhvr>
                                      <p:tavLst>
                                        <p:tav tm="0">
                                          <p:val>
                                            <p:strVal val="#ppt_x-0.25"/>
                                          </p:val>
                                        </p:tav>
                                        <p:tav tm="100000">
                                          <p:val>
                                            <p:strVal val="#ppt_x"/>
                                          </p:val>
                                        </p:tav>
                                      </p:tavLst>
                                    </p:anim>
                                    <p:anim calcmode="lin" valueType="num">
                                      <p:cBhvr>
                                        <p:cTn id="62" dur="664" tmFilter="0.0,0.0; 0.25,0.07; 0.50,0.2; 0.75,0.467; 1.0,1.0">
                                          <p:stCondLst>
                                            <p:cond delay="0"/>
                                          </p:stCondLst>
                                        </p:cTn>
                                        <p:tgtEl>
                                          <p:spTgt spid="3">
                                            <p:txEl>
                                              <p:pRg st="3" end="3"/>
                                            </p:txEl>
                                          </p:spTgt>
                                        </p:tgtEl>
                                        <p:attrNameLst>
                                          <p:attrName>ppt_y</p:attrName>
                                        </p:attrNameLst>
                                      </p:cBhvr>
                                      <p:tavLst>
                                        <p:tav tm="0" fmla="#ppt_y-sin(pi*$)/3">
                                          <p:val>
                                            <p:fltVal val="0.5"/>
                                          </p:val>
                                        </p:tav>
                                        <p:tav tm="100000">
                                          <p:val>
                                            <p:fltVal val="1"/>
                                          </p:val>
                                        </p:tav>
                                      </p:tavLst>
                                    </p:anim>
                                    <p:anim calcmode="lin" valueType="num">
                                      <p:cBhvr>
                                        <p:cTn id="63" dur="664" tmFilter="0, 0; 0.125,0.2665; 0.25,0.4; 0.375,0.465; 0.5,0.5;  0.625,0.535; 0.75,0.6; 0.875,0.7335; 1,1">
                                          <p:stCondLst>
                                            <p:cond delay="664"/>
                                          </p:stCondLst>
                                        </p:cTn>
                                        <p:tgtEl>
                                          <p:spTgt spid="3">
                                            <p:txEl>
                                              <p:pRg st="3" end="3"/>
                                            </p:txEl>
                                          </p:spTgt>
                                        </p:tgtEl>
                                        <p:attrNameLst>
                                          <p:attrName>ppt_y</p:attrName>
                                        </p:attrNameLst>
                                      </p:cBhvr>
                                      <p:tavLst>
                                        <p:tav tm="0" fmla="#ppt_y-sin(pi*$)/9">
                                          <p:val>
                                            <p:fltVal val="0"/>
                                          </p:val>
                                        </p:tav>
                                        <p:tav tm="100000">
                                          <p:val>
                                            <p:fltVal val="1"/>
                                          </p:val>
                                        </p:tav>
                                      </p:tavLst>
                                    </p:anim>
                                    <p:anim calcmode="lin" valueType="num">
                                      <p:cBhvr>
                                        <p:cTn id="64" dur="332" tmFilter="0, 0; 0.125,0.2665; 0.25,0.4; 0.375,0.465; 0.5,0.5;  0.625,0.535; 0.75,0.6; 0.875,0.7335; 1,1">
                                          <p:stCondLst>
                                            <p:cond delay="1324"/>
                                          </p:stCondLst>
                                        </p:cTn>
                                        <p:tgtEl>
                                          <p:spTgt spid="3">
                                            <p:txEl>
                                              <p:pRg st="3" end="3"/>
                                            </p:txEl>
                                          </p:spTgt>
                                        </p:tgtEl>
                                        <p:attrNameLst>
                                          <p:attrName>ppt_y</p:attrName>
                                        </p:attrNameLst>
                                      </p:cBhvr>
                                      <p:tavLst>
                                        <p:tav tm="0" fmla="#ppt_y-sin(pi*$)/27">
                                          <p:val>
                                            <p:fltVal val="0"/>
                                          </p:val>
                                        </p:tav>
                                        <p:tav tm="100000">
                                          <p:val>
                                            <p:fltVal val="1"/>
                                          </p:val>
                                        </p:tav>
                                      </p:tavLst>
                                    </p:anim>
                                    <p:anim calcmode="lin" valueType="num">
                                      <p:cBhvr>
                                        <p:cTn id="65" dur="164" tmFilter="0, 0; 0.125,0.2665; 0.25,0.4; 0.375,0.465; 0.5,0.5;  0.625,0.535; 0.75,0.6; 0.875,0.7335; 1,1">
                                          <p:stCondLst>
                                            <p:cond delay="1656"/>
                                          </p:stCondLst>
                                        </p:cTn>
                                        <p:tgtEl>
                                          <p:spTgt spid="3">
                                            <p:txEl>
                                              <p:pRg st="3" end="3"/>
                                            </p:txEl>
                                          </p:spTgt>
                                        </p:tgtEl>
                                        <p:attrNameLst>
                                          <p:attrName>ppt_y</p:attrName>
                                        </p:attrNameLst>
                                      </p:cBhvr>
                                      <p:tavLst>
                                        <p:tav tm="0" fmla="#ppt_y-sin(pi*$)/81">
                                          <p:val>
                                            <p:fltVal val="0"/>
                                          </p:val>
                                        </p:tav>
                                        <p:tav tm="100000">
                                          <p:val>
                                            <p:fltVal val="1"/>
                                          </p:val>
                                        </p:tav>
                                      </p:tavLst>
                                    </p:anim>
                                    <p:animScale>
                                      <p:cBhvr>
                                        <p:cTn id="66" dur="26">
                                          <p:stCondLst>
                                            <p:cond delay="650"/>
                                          </p:stCondLst>
                                        </p:cTn>
                                        <p:tgtEl>
                                          <p:spTgt spid="3">
                                            <p:txEl>
                                              <p:pRg st="3" end="3"/>
                                            </p:txEl>
                                          </p:spTgt>
                                        </p:tgtEl>
                                      </p:cBhvr>
                                      <p:to x="100000" y="60000"/>
                                    </p:animScale>
                                    <p:animScale>
                                      <p:cBhvr>
                                        <p:cTn id="67" dur="166" decel="50000">
                                          <p:stCondLst>
                                            <p:cond delay="676"/>
                                          </p:stCondLst>
                                        </p:cTn>
                                        <p:tgtEl>
                                          <p:spTgt spid="3">
                                            <p:txEl>
                                              <p:pRg st="3" end="3"/>
                                            </p:txEl>
                                          </p:spTgt>
                                        </p:tgtEl>
                                      </p:cBhvr>
                                      <p:to x="100000" y="100000"/>
                                    </p:animScale>
                                    <p:animScale>
                                      <p:cBhvr>
                                        <p:cTn id="68" dur="26">
                                          <p:stCondLst>
                                            <p:cond delay="1312"/>
                                          </p:stCondLst>
                                        </p:cTn>
                                        <p:tgtEl>
                                          <p:spTgt spid="3">
                                            <p:txEl>
                                              <p:pRg st="3" end="3"/>
                                            </p:txEl>
                                          </p:spTgt>
                                        </p:tgtEl>
                                      </p:cBhvr>
                                      <p:to x="100000" y="80000"/>
                                    </p:animScale>
                                    <p:animScale>
                                      <p:cBhvr>
                                        <p:cTn id="69" dur="166" decel="50000">
                                          <p:stCondLst>
                                            <p:cond delay="1338"/>
                                          </p:stCondLst>
                                        </p:cTn>
                                        <p:tgtEl>
                                          <p:spTgt spid="3">
                                            <p:txEl>
                                              <p:pRg st="3" end="3"/>
                                            </p:txEl>
                                          </p:spTgt>
                                        </p:tgtEl>
                                      </p:cBhvr>
                                      <p:to x="100000" y="100000"/>
                                    </p:animScale>
                                    <p:animScale>
                                      <p:cBhvr>
                                        <p:cTn id="70" dur="26">
                                          <p:stCondLst>
                                            <p:cond delay="1642"/>
                                          </p:stCondLst>
                                        </p:cTn>
                                        <p:tgtEl>
                                          <p:spTgt spid="3">
                                            <p:txEl>
                                              <p:pRg st="3" end="3"/>
                                            </p:txEl>
                                          </p:spTgt>
                                        </p:tgtEl>
                                      </p:cBhvr>
                                      <p:to x="100000" y="90000"/>
                                    </p:animScale>
                                    <p:animScale>
                                      <p:cBhvr>
                                        <p:cTn id="71" dur="166" decel="50000">
                                          <p:stCondLst>
                                            <p:cond delay="1668"/>
                                          </p:stCondLst>
                                        </p:cTn>
                                        <p:tgtEl>
                                          <p:spTgt spid="3">
                                            <p:txEl>
                                              <p:pRg st="3" end="3"/>
                                            </p:txEl>
                                          </p:spTgt>
                                        </p:tgtEl>
                                      </p:cBhvr>
                                      <p:to x="100000" y="100000"/>
                                    </p:animScale>
                                    <p:animScale>
                                      <p:cBhvr>
                                        <p:cTn id="72" dur="26">
                                          <p:stCondLst>
                                            <p:cond delay="1808"/>
                                          </p:stCondLst>
                                        </p:cTn>
                                        <p:tgtEl>
                                          <p:spTgt spid="3">
                                            <p:txEl>
                                              <p:pRg st="3" end="3"/>
                                            </p:txEl>
                                          </p:spTgt>
                                        </p:tgtEl>
                                      </p:cBhvr>
                                      <p:to x="100000" y="95000"/>
                                    </p:animScale>
                                    <p:animScale>
                                      <p:cBhvr>
                                        <p:cTn id="73" dur="166" decel="50000">
                                          <p:stCondLst>
                                            <p:cond delay="1834"/>
                                          </p:stCondLst>
                                        </p:cTn>
                                        <p:tgtEl>
                                          <p:spTgt spid="3">
                                            <p:txEl>
                                              <p:pRg st="3" end="3"/>
                                            </p:txEl>
                                          </p:spTgt>
                                        </p:tgtEl>
                                      </p:cBhvr>
                                      <p:to x="100000" y="100000"/>
                                    </p:animScale>
                                  </p:childTnLst>
                                </p:cTn>
                              </p:par>
                              <p:par>
                                <p:cTn id="74" presetID="26" presetClass="entr" presetSubtype="0" fill="hold" nodeType="withEffect">
                                  <p:stCondLst>
                                    <p:cond delay="0"/>
                                  </p:stCondLst>
                                  <p:childTnLst>
                                    <p:set>
                                      <p:cBhvr>
                                        <p:cTn id="75" dur="1" fill="hold">
                                          <p:stCondLst>
                                            <p:cond delay="0"/>
                                          </p:stCondLst>
                                        </p:cTn>
                                        <p:tgtEl>
                                          <p:spTgt spid="3">
                                            <p:txEl>
                                              <p:pRg st="4" end="4"/>
                                            </p:txEl>
                                          </p:spTgt>
                                        </p:tgtEl>
                                        <p:attrNameLst>
                                          <p:attrName>style.visibility</p:attrName>
                                        </p:attrNameLst>
                                      </p:cBhvr>
                                      <p:to>
                                        <p:strVal val="visible"/>
                                      </p:to>
                                    </p:set>
                                    <p:animEffect transition="in" filter="wipe(down)">
                                      <p:cBhvr>
                                        <p:cTn id="76" dur="580">
                                          <p:stCondLst>
                                            <p:cond delay="0"/>
                                          </p:stCondLst>
                                        </p:cTn>
                                        <p:tgtEl>
                                          <p:spTgt spid="3">
                                            <p:txEl>
                                              <p:pRg st="4" end="4"/>
                                            </p:txEl>
                                          </p:spTgt>
                                        </p:tgtEl>
                                      </p:cBhvr>
                                    </p:animEffect>
                                    <p:anim calcmode="lin" valueType="num">
                                      <p:cBhvr>
                                        <p:cTn id="77"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78"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79"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80"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81"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82" dur="26">
                                          <p:stCondLst>
                                            <p:cond delay="650"/>
                                          </p:stCondLst>
                                        </p:cTn>
                                        <p:tgtEl>
                                          <p:spTgt spid="3">
                                            <p:txEl>
                                              <p:pRg st="4" end="4"/>
                                            </p:txEl>
                                          </p:spTgt>
                                        </p:tgtEl>
                                      </p:cBhvr>
                                      <p:to x="100000" y="60000"/>
                                    </p:animScale>
                                    <p:animScale>
                                      <p:cBhvr>
                                        <p:cTn id="83" dur="166" decel="50000">
                                          <p:stCondLst>
                                            <p:cond delay="676"/>
                                          </p:stCondLst>
                                        </p:cTn>
                                        <p:tgtEl>
                                          <p:spTgt spid="3">
                                            <p:txEl>
                                              <p:pRg st="4" end="4"/>
                                            </p:txEl>
                                          </p:spTgt>
                                        </p:tgtEl>
                                      </p:cBhvr>
                                      <p:to x="100000" y="100000"/>
                                    </p:animScale>
                                    <p:animScale>
                                      <p:cBhvr>
                                        <p:cTn id="84" dur="26">
                                          <p:stCondLst>
                                            <p:cond delay="1312"/>
                                          </p:stCondLst>
                                        </p:cTn>
                                        <p:tgtEl>
                                          <p:spTgt spid="3">
                                            <p:txEl>
                                              <p:pRg st="4" end="4"/>
                                            </p:txEl>
                                          </p:spTgt>
                                        </p:tgtEl>
                                      </p:cBhvr>
                                      <p:to x="100000" y="80000"/>
                                    </p:animScale>
                                    <p:animScale>
                                      <p:cBhvr>
                                        <p:cTn id="85" dur="166" decel="50000">
                                          <p:stCondLst>
                                            <p:cond delay="1338"/>
                                          </p:stCondLst>
                                        </p:cTn>
                                        <p:tgtEl>
                                          <p:spTgt spid="3">
                                            <p:txEl>
                                              <p:pRg st="4" end="4"/>
                                            </p:txEl>
                                          </p:spTgt>
                                        </p:tgtEl>
                                      </p:cBhvr>
                                      <p:to x="100000" y="100000"/>
                                    </p:animScale>
                                    <p:animScale>
                                      <p:cBhvr>
                                        <p:cTn id="86" dur="26">
                                          <p:stCondLst>
                                            <p:cond delay="1642"/>
                                          </p:stCondLst>
                                        </p:cTn>
                                        <p:tgtEl>
                                          <p:spTgt spid="3">
                                            <p:txEl>
                                              <p:pRg st="4" end="4"/>
                                            </p:txEl>
                                          </p:spTgt>
                                        </p:tgtEl>
                                      </p:cBhvr>
                                      <p:to x="100000" y="90000"/>
                                    </p:animScale>
                                    <p:animScale>
                                      <p:cBhvr>
                                        <p:cTn id="87" dur="166" decel="50000">
                                          <p:stCondLst>
                                            <p:cond delay="1668"/>
                                          </p:stCondLst>
                                        </p:cTn>
                                        <p:tgtEl>
                                          <p:spTgt spid="3">
                                            <p:txEl>
                                              <p:pRg st="4" end="4"/>
                                            </p:txEl>
                                          </p:spTgt>
                                        </p:tgtEl>
                                      </p:cBhvr>
                                      <p:to x="100000" y="100000"/>
                                    </p:animScale>
                                    <p:animScale>
                                      <p:cBhvr>
                                        <p:cTn id="88" dur="26">
                                          <p:stCondLst>
                                            <p:cond delay="1808"/>
                                          </p:stCondLst>
                                        </p:cTn>
                                        <p:tgtEl>
                                          <p:spTgt spid="3">
                                            <p:txEl>
                                              <p:pRg st="4" end="4"/>
                                            </p:txEl>
                                          </p:spTgt>
                                        </p:tgtEl>
                                      </p:cBhvr>
                                      <p:to x="100000" y="95000"/>
                                    </p:animScale>
                                    <p:animScale>
                                      <p:cBhvr>
                                        <p:cTn id="89" dur="166" decel="50000">
                                          <p:stCondLst>
                                            <p:cond delay="1834"/>
                                          </p:stCondLst>
                                        </p:cTn>
                                        <p:tgtEl>
                                          <p:spTgt spid="3">
                                            <p:txEl>
                                              <p:pRg st="4" end="4"/>
                                            </p:txEl>
                                          </p:spTgt>
                                        </p:tgtEl>
                                      </p:cBhvr>
                                      <p:to x="100000" y="100000"/>
                                    </p:animScale>
                                  </p:childTnLst>
                                </p:cTn>
                              </p:par>
                              <p:par>
                                <p:cTn id="90" presetID="26" presetClass="entr" presetSubtype="0" fill="hold" nodeType="withEffect">
                                  <p:stCondLst>
                                    <p:cond delay="0"/>
                                  </p:stCondLst>
                                  <p:childTnLst>
                                    <p:set>
                                      <p:cBhvr>
                                        <p:cTn id="91" dur="1" fill="hold">
                                          <p:stCondLst>
                                            <p:cond delay="0"/>
                                          </p:stCondLst>
                                        </p:cTn>
                                        <p:tgtEl>
                                          <p:spTgt spid="3">
                                            <p:txEl>
                                              <p:pRg st="5" end="5"/>
                                            </p:txEl>
                                          </p:spTgt>
                                        </p:tgtEl>
                                        <p:attrNameLst>
                                          <p:attrName>style.visibility</p:attrName>
                                        </p:attrNameLst>
                                      </p:cBhvr>
                                      <p:to>
                                        <p:strVal val="visible"/>
                                      </p:to>
                                    </p:set>
                                    <p:animEffect transition="in" filter="wipe(down)">
                                      <p:cBhvr>
                                        <p:cTn id="92" dur="580">
                                          <p:stCondLst>
                                            <p:cond delay="0"/>
                                          </p:stCondLst>
                                        </p:cTn>
                                        <p:tgtEl>
                                          <p:spTgt spid="3">
                                            <p:txEl>
                                              <p:pRg st="5" end="5"/>
                                            </p:txEl>
                                          </p:spTgt>
                                        </p:tgtEl>
                                      </p:cBhvr>
                                    </p:animEffect>
                                    <p:anim calcmode="lin" valueType="num">
                                      <p:cBhvr>
                                        <p:cTn id="93" dur="1822" tmFilter="0,0; 0.14,0.36; 0.43,0.73; 0.71,0.91; 1.0,1.0">
                                          <p:stCondLst>
                                            <p:cond delay="0"/>
                                          </p:stCondLst>
                                        </p:cTn>
                                        <p:tgtEl>
                                          <p:spTgt spid="3">
                                            <p:txEl>
                                              <p:pRg st="5" end="5"/>
                                            </p:txEl>
                                          </p:spTgt>
                                        </p:tgtEl>
                                        <p:attrNameLst>
                                          <p:attrName>ppt_x</p:attrName>
                                        </p:attrNameLst>
                                      </p:cBhvr>
                                      <p:tavLst>
                                        <p:tav tm="0">
                                          <p:val>
                                            <p:strVal val="#ppt_x-0.25"/>
                                          </p:val>
                                        </p:tav>
                                        <p:tav tm="100000">
                                          <p:val>
                                            <p:strVal val="#ppt_x"/>
                                          </p:val>
                                        </p:tav>
                                      </p:tavLst>
                                    </p:anim>
                                    <p:anim calcmode="lin" valueType="num">
                                      <p:cBhvr>
                                        <p:cTn id="94" dur="664" tmFilter="0.0,0.0; 0.25,0.07; 0.50,0.2; 0.75,0.467; 1.0,1.0">
                                          <p:stCondLst>
                                            <p:cond delay="0"/>
                                          </p:stCondLst>
                                        </p:cTn>
                                        <p:tgtEl>
                                          <p:spTgt spid="3">
                                            <p:txEl>
                                              <p:pRg st="5" end="5"/>
                                            </p:txEl>
                                          </p:spTgt>
                                        </p:tgtEl>
                                        <p:attrNameLst>
                                          <p:attrName>ppt_y</p:attrName>
                                        </p:attrNameLst>
                                      </p:cBhvr>
                                      <p:tavLst>
                                        <p:tav tm="0" fmla="#ppt_y-sin(pi*$)/3">
                                          <p:val>
                                            <p:fltVal val="0.5"/>
                                          </p:val>
                                        </p:tav>
                                        <p:tav tm="100000">
                                          <p:val>
                                            <p:fltVal val="1"/>
                                          </p:val>
                                        </p:tav>
                                      </p:tavLst>
                                    </p:anim>
                                    <p:anim calcmode="lin" valueType="num">
                                      <p:cBhvr>
                                        <p:cTn id="95" dur="664" tmFilter="0, 0; 0.125,0.2665; 0.25,0.4; 0.375,0.465; 0.5,0.5;  0.625,0.535; 0.75,0.6; 0.875,0.7335; 1,1">
                                          <p:stCondLst>
                                            <p:cond delay="664"/>
                                          </p:stCondLst>
                                        </p:cTn>
                                        <p:tgtEl>
                                          <p:spTgt spid="3">
                                            <p:txEl>
                                              <p:pRg st="5" end="5"/>
                                            </p:txEl>
                                          </p:spTgt>
                                        </p:tgtEl>
                                        <p:attrNameLst>
                                          <p:attrName>ppt_y</p:attrName>
                                        </p:attrNameLst>
                                      </p:cBhvr>
                                      <p:tavLst>
                                        <p:tav tm="0" fmla="#ppt_y-sin(pi*$)/9">
                                          <p:val>
                                            <p:fltVal val="0"/>
                                          </p:val>
                                        </p:tav>
                                        <p:tav tm="100000">
                                          <p:val>
                                            <p:fltVal val="1"/>
                                          </p:val>
                                        </p:tav>
                                      </p:tavLst>
                                    </p:anim>
                                    <p:anim calcmode="lin" valueType="num">
                                      <p:cBhvr>
                                        <p:cTn id="96" dur="332" tmFilter="0, 0; 0.125,0.2665; 0.25,0.4; 0.375,0.465; 0.5,0.5;  0.625,0.535; 0.75,0.6; 0.875,0.7335; 1,1">
                                          <p:stCondLst>
                                            <p:cond delay="1324"/>
                                          </p:stCondLst>
                                        </p:cTn>
                                        <p:tgtEl>
                                          <p:spTgt spid="3">
                                            <p:txEl>
                                              <p:pRg st="5" end="5"/>
                                            </p:txEl>
                                          </p:spTgt>
                                        </p:tgtEl>
                                        <p:attrNameLst>
                                          <p:attrName>ppt_y</p:attrName>
                                        </p:attrNameLst>
                                      </p:cBhvr>
                                      <p:tavLst>
                                        <p:tav tm="0" fmla="#ppt_y-sin(pi*$)/27">
                                          <p:val>
                                            <p:fltVal val="0"/>
                                          </p:val>
                                        </p:tav>
                                        <p:tav tm="100000">
                                          <p:val>
                                            <p:fltVal val="1"/>
                                          </p:val>
                                        </p:tav>
                                      </p:tavLst>
                                    </p:anim>
                                    <p:anim calcmode="lin" valueType="num">
                                      <p:cBhvr>
                                        <p:cTn id="97" dur="164" tmFilter="0, 0; 0.125,0.2665; 0.25,0.4; 0.375,0.465; 0.5,0.5;  0.625,0.535; 0.75,0.6; 0.875,0.7335; 1,1">
                                          <p:stCondLst>
                                            <p:cond delay="1656"/>
                                          </p:stCondLst>
                                        </p:cTn>
                                        <p:tgtEl>
                                          <p:spTgt spid="3">
                                            <p:txEl>
                                              <p:pRg st="5" end="5"/>
                                            </p:txEl>
                                          </p:spTgt>
                                        </p:tgtEl>
                                        <p:attrNameLst>
                                          <p:attrName>ppt_y</p:attrName>
                                        </p:attrNameLst>
                                      </p:cBhvr>
                                      <p:tavLst>
                                        <p:tav tm="0" fmla="#ppt_y-sin(pi*$)/81">
                                          <p:val>
                                            <p:fltVal val="0"/>
                                          </p:val>
                                        </p:tav>
                                        <p:tav tm="100000">
                                          <p:val>
                                            <p:fltVal val="1"/>
                                          </p:val>
                                        </p:tav>
                                      </p:tavLst>
                                    </p:anim>
                                    <p:animScale>
                                      <p:cBhvr>
                                        <p:cTn id="98" dur="26">
                                          <p:stCondLst>
                                            <p:cond delay="650"/>
                                          </p:stCondLst>
                                        </p:cTn>
                                        <p:tgtEl>
                                          <p:spTgt spid="3">
                                            <p:txEl>
                                              <p:pRg st="5" end="5"/>
                                            </p:txEl>
                                          </p:spTgt>
                                        </p:tgtEl>
                                      </p:cBhvr>
                                      <p:to x="100000" y="60000"/>
                                    </p:animScale>
                                    <p:animScale>
                                      <p:cBhvr>
                                        <p:cTn id="99" dur="166" decel="50000">
                                          <p:stCondLst>
                                            <p:cond delay="676"/>
                                          </p:stCondLst>
                                        </p:cTn>
                                        <p:tgtEl>
                                          <p:spTgt spid="3">
                                            <p:txEl>
                                              <p:pRg st="5" end="5"/>
                                            </p:txEl>
                                          </p:spTgt>
                                        </p:tgtEl>
                                      </p:cBhvr>
                                      <p:to x="100000" y="100000"/>
                                    </p:animScale>
                                    <p:animScale>
                                      <p:cBhvr>
                                        <p:cTn id="100" dur="26">
                                          <p:stCondLst>
                                            <p:cond delay="1312"/>
                                          </p:stCondLst>
                                        </p:cTn>
                                        <p:tgtEl>
                                          <p:spTgt spid="3">
                                            <p:txEl>
                                              <p:pRg st="5" end="5"/>
                                            </p:txEl>
                                          </p:spTgt>
                                        </p:tgtEl>
                                      </p:cBhvr>
                                      <p:to x="100000" y="80000"/>
                                    </p:animScale>
                                    <p:animScale>
                                      <p:cBhvr>
                                        <p:cTn id="101" dur="166" decel="50000">
                                          <p:stCondLst>
                                            <p:cond delay="1338"/>
                                          </p:stCondLst>
                                        </p:cTn>
                                        <p:tgtEl>
                                          <p:spTgt spid="3">
                                            <p:txEl>
                                              <p:pRg st="5" end="5"/>
                                            </p:txEl>
                                          </p:spTgt>
                                        </p:tgtEl>
                                      </p:cBhvr>
                                      <p:to x="100000" y="100000"/>
                                    </p:animScale>
                                    <p:animScale>
                                      <p:cBhvr>
                                        <p:cTn id="102" dur="26">
                                          <p:stCondLst>
                                            <p:cond delay="1642"/>
                                          </p:stCondLst>
                                        </p:cTn>
                                        <p:tgtEl>
                                          <p:spTgt spid="3">
                                            <p:txEl>
                                              <p:pRg st="5" end="5"/>
                                            </p:txEl>
                                          </p:spTgt>
                                        </p:tgtEl>
                                      </p:cBhvr>
                                      <p:to x="100000" y="90000"/>
                                    </p:animScale>
                                    <p:animScale>
                                      <p:cBhvr>
                                        <p:cTn id="103" dur="166" decel="50000">
                                          <p:stCondLst>
                                            <p:cond delay="1668"/>
                                          </p:stCondLst>
                                        </p:cTn>
                                        <p:tgtEl>
                                          <p:spTgt spid="3">
                                            <p:txEl>
                                              <p:pRg st="5" end="5"/>
                                            </p:txEl>
                                          </p:spTgt>
                                        </p:tgtEl>
                                      </p:cBhvr>
                                      <p:to x="100000" y="100000"/>
                                    </p:animScale>
                                    <p:animScale>
                                      <p:cBhvr>
                                        <p:cTn id="104" dur="26">
                                          <p:stCondLst>
                                            <p:cond delay="1808"/>
                                          </p:stCondLst>
                                        </p:cTn>
                                        <p:tgtEl>
                                          <p:spTgt spid="3">
                                            <p:txEl>
                                              <p:pRg st="5" end="5"/>
                                            </p:txEl>
                                          </p:spTgt>
                                        </p:tgtEl>
                                      </p:cBhvr>
                                      <p:to x="100000" y="95000"/>
                                    </p:animScale>
                                    <p:animScale>
                                      <p:cBhvr>
                                        <p:cTn id="105" dur="166" decel="50000">
                                          <p:stCondLst>
                                            <p:cond delay="1834"/>
                                          </p:stCondLst>
                                        </p:cTn>
                                        <p:tgtEl>
                                          <p:spTgt spid="3">
                                            <p:txEl>
                                              <p:pRg st="5" end="5"/>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solidFill>
                  <a:srgbClr val="0070C0"/>
                </a:solidFill>
                <a:latin typeface="Algerian" panose="04020705040A02060702" pitchFamily="82" charset="0"/>
              </a:rPr>
              <a:t>STEP 5 PROJECTS, </a:t>
            </a:r>
            <a:r>
              <a:rPr lang="en-US" sz="4400" b="1" dirty="0" smtClean="0">
                <a:solidFill>
                  <a:srgbClr val="0070C0"/>
                </a:solidFill>
                <a:latin typeface="Algerian" panose="04020705040A02060702" pitchFamily="82" charset="0"/>
              </a:rPr>
              <a:t>INTERNSHIPS</a:t>
            </a:r>
            <a:endParaRPr lang="en-US" sz="4400" b="1" dirty="0">
              <a:solidFill>
                <a:srgbClr val="0070C0"/>
              </a:solidFill>
              <a:latin typeface="Algerian" panose="04020705040A02060702" pitchFamily="82" charset="0"/>
            </a:endParaRPr>
          </a:p>
        </p:txBody>
      </p:sp>
      <p:sp>
        <p:nvSpPr>
          <p:cNvPr id="3" name="Content Placeholder 2"/>
          <p:cNvSpPr>
            <a:spLocks noGrp="1"/>
          </p:cNvSpPr>
          <p:nvPr>
            <p:ph idx="1"/>
          </p:nvPr>
        </p:nvSpPr>
        <p:spPr>
          <a:xfrm>
            <a:off x="585894" y="1384662"/>
            <a:ext cx="8596668" cy="5277395"/>
          </a:xfrm>
        </p:spPr>
        <p:txBody>
          <a:bodyPr>
            <a:normAutofit lnSpcReduction="10000"/>
          </a:bodyPr>
          <a:lstStyle/>
          <a:p>
            <a:pPr marL="0" indent="0">
              <a:buNone/>
            </a:pPr>
            <a:r>
              <a:rPr lang="en-US" sz="2400" dirty="0" smtClean="0">
                <a:latin typeface="Algerian" panose="04020705040A02060702" pitchFamily="82" charset="0"/>
              </a:rPr>
              <a:t>Guidelines</a:t>
            </a:r>
          </a:p>
          <a:p>
            <a:pPr>
              <a:buFont typeface="Wingdings" panose="05000000000000000000" pitchFamily="2" charset="2"/>
              <a:buChar char="q"/>
            </a:pPr>
            <a:r>
              <a:rPr lang="en-US" dirty="0" smtClean="0"/>
              <a:t>You </a:t>
            </a:r>
            <a:r>
              <a:rPr lang="en-US" dirty="0"/>
              <a:t>can include the following headings - Title/project name, role, Company/Organization Name, 1-2 line description (brief and specific) time period</a:t>
            </a:r>
            <a:r>
              <a:rPr lang="en-US" dirty="0" smtClean="0"/>
              <a:t>.</a:t>
            </a:r>
          </a:p>
          <a:p>
            <a:pPr>
              <a:buFont typeface="Wingdings" panose="05000000000000000000" pitchFamily="2" charset="2"/>
              <a:buChar char="q"/>
            </a:pPr>
            <a:r>
              <a:rPr lang="en-US" dirty="0" smtClean="0"/>
              <a:t>Time </a:t>
            </a:r>
            <a:r>
              <a:rPr lang="en-US" dirty="0"/>
              <a:t>period is a must</a:t>
            </a:r>
            <a:r>
              <a:rPr lang="en-US" dirty="0" smtClean="0"/>
              <a:t>.</a:t>
            </a:r>
          </a:p>
          <a:p>
            <a:pPr>
              <a:buFont typeface="Wingdings" panose="05000000000000000000" pitchFamily="2" charset="2"/>
              <a:buChar char="q"/>
            </a:pPr>
            <a:r>
              <a:rPr lang="en-US" dirty="0" smtClean="0"/>
              <a:t>The </a:t>
            </a:r>
            <a:r>
              <a:rPr lang="en-US" dirty="0"/>
              <a:t>entries under each heading must be in a reverse-chronological order</a:t>
            </a:r>
            <a:r>
              <a:rPr lang="en-US" dirty="0" smtClean="0"/>
              <a:t>.</a:t>
            </a:r>
          </a:p>
          <a:p>
            <a:pPr>
              <a:buFont typeface="Wingdings" panose="05000000000000000000" pitchFamily="2" charset="2"/>
              <a:buChar char="q"/>
            </a:pPr>
            <a:r>
              <a:rPr lang="en-US" dirty="0" smtClean="0"/>
              <a:t>Be </a:t>
            </a:r>
            <a:r>
              <a:rPr lang="en-US" dirty="0"/>
              <a:t>very specific on what you've accomplished. Add numbers and tangible /factual results where ever </a:t>
            </a:r>
            <a:r>
              <a:rPr lang="en-US" dirty="0" smtClean="0"/>
              <a:t>possible</a:t>
            </a:r>
          </a:p>
          <a:p>
            <a:pPr marL="0" indent="0">
              <a:buNone/>
            </a:pPr>
            <a:r>
              <a:rPr lang="en-US" sz="2800" dirty="0" smtClean="0">
                <a:latin typeface="Algerian" panose="04020705040A02060702" pitchFamily="82" charset="0"/>
              </a:rPr>
              <a:t> </a:t>
            </a:r>
            <a:r>
              <a:rPr lang="en-US" sz="2800" dirty="0">
                <a:latin typeface="Algerian" panose="04020705040A02060702" pitchFamily="82" charset="0"/>
              </a:rPr>
              <a:t>Examples </a:t>
            </a:r>
            <a:r>
              <a:rPr lang="en-US" sz="2800" dirty="0" smtClean="0">
                <a:latin typeface="Algerian" panose="04020705040A02060702" pitchFamily="82" charset="0"/>
              </a:rPr>
              <a:t>:-</a:t>
            </a:r>
          </a:p>
          <a:p>
            <a:pPr marL="0" indent="0">
              <a:buNone/>
            </a:pPr>
            <a:r>
              <a:rPr lang="en-US" dirty="0" smtClean="0"/>
              <a:t> </a:t>
            </a:r>
            <a:r>
              <a:rPr lang="en-US" sz="2400" dirty="0"/>
              <a:t>Academic Project: Model recycling system to treat Kitchen wastes (Jan 2008-April 2008) </a:t>
            </a:r>
            <a:endParaRPr lang="en-US" sz="2400" dirty="0" smtClean="0"/>
          </a:p>
          <a:p>
            <a:pPr marL="0" indent="0">
              <a:buNone/>
            </a:pPr>
            <a:r>
              <a:rPr lang="en-US" sz="1700" dirty="0" smtClean="0"/>
              <a:t>Designed </a:t>
            </a:r>
            <a:r>
              <a:rPr lang="en-US" sz="1700" dirty="0"/>
              <a:t>a model Liquid waste recycling system to treat and completely re- use the liquid wastes from the college kitchens for irrigation in the nearby agricultural land. Volume: 10000 lit/day The college has presently implemented this model on a small scale. This will be scaled up on successful operation for one year.</a:t>
            </a:r>
          </a:p>
        </p:txBody>
      </p:sp>
    </p:spTree>
    <p:extLst>
      <p:ext uri="{BB962C8B-B14F-4D97-AF65-F5344CB8AC3E}">
        <p14:creationId xmlns:p14="http://schemas.microsoft.com/office/powerpoint/2010/main" val="37961771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solidFill>
                  <a:srgbClr val="0070C0"/>
                </a:solidFill>
                <a:latin typeface="Algerian" panose="04020705040A02060702" pitchFamily="82" charset="0"/>
              </a:rPr>
              <a:t>STEP 5 PROJECTS, </a:t>
            </a:r>
            <a:r>
              <a:rPr lang="en-US" sz="4400" b="1" dirty="0" smtClean="0">
                <a:solidFill>
                  <a:srgbClr val="0070C0"/>
                </a:solidFill>
                <a:latin typeface="Algerian" panose="04020705040A02060702" pitchFamily="82" charset="0"/>
              </a:rPr>
              <a:t>INTERNSHIPS</a:t>
            </a:r>
            <a:endParaRPr lang="en-US" sz="4400" b="1" dirty="0">
              <a:solidFill>
                <a:srgbClr val="0070C0"/>
              </a:solidFill>
              <a:latin typeface="Algerian" panose="04020705040A02060702" pitchFamily="82" charset="0"/>
            </a:endParaRPr>
          </a:p>
        </p:txBody>
      </p:sp>
      <p:sp>
        <p:nvSpPr>
          <p:cNvPr id="3" name="Content Placeholder 2"/>
          <p:cNvSpPr>
            <a:spLocks noGrp="1"/>
          </p:cNvSpPr>
          <p:nvPr>
            <p:ph idx="1"/>
          </p:nvPr>
        </p:nvSpPr>
        <p:spPr>
          <a:xfrm>
            <a:off x="781837" y="1567542"/>
            <a:ext cx="8596668" cy="4898572"/>
          </a:xfrm>
        </p:spPr>
        <p:txBody>
          <a:bodyPr/>
          <a:lstStyle/>
          <a:p>
            <a:pPr marL="0" indent="0">
              <a:buNone/>
            </a:pPr>
            <a:r>
              <a:rPr lang="en-US" sz="2400" dirty="0" smtClean="0">
                <a:latin typeface="Algerian" panose="04020705040A02060702" pitchFamily="82" charset="0"/>
              </a:rPr>
              <a:t>Examples </a:t>
            </a:r>
            <a:r>
              <a:rPr lang="en-US" sz="2400" dirty="0">
                <a:latin typeface="Algerian" panose="04020705040A02060702" pitchFamily="82" charset="0"/>
              </a:rPr>
              <a:t>(Continued</a:t>
            </a:r>
            <a:r>
              <a:rPr lang="en-US" sz="2400" dirty="0" smtClean="0">
                <a:latin typeface="Algerian" panose="04020705040A02060702" pitchFamily="82" charset="0"/>
              </a:rPr>
              <a:t>...)</a:t>
            </a:r>
          </a:p>
          <a:p>
            <a:pPr marL="0" indent="0">
              <a:buNone/>
            </a:pPr>
            <a:r>
              <a:rPr lang="en-US" dirty="0" smtClean="0"/>
              <a:t> </a:t>
            </a:r>
            <a:r>
              <a:rPr lang="en-US" dirty="0"/>
              <a:t>The Hindu - Reporter Intern April 2008-May 2008 (2Months) As a reporter for Hindu's daily supplementary "Metro Plus", I received 5 bylines for the articles I contributed in the technology section. I also assisted the ideation team for the daily selection of articles to be published. </a:t>
            </a:r>
            <a:endParaRPr lang="en-US" dirty="0" smtClean="0"/>
          </a:p>
          <a:p>
            <a:pPr marL="0" indent="0">
              <a:buNone/>
            </a:pPr>
            <a:r>
              <a:rPr lang="en-US" sz="2000" dirty="0" smtClean="0">
                <a:latin typeface="Algerian" panose="04020705040A02060702" pitchFamily="82" charset="0"/>
              </a:rPr>
              <a:t>Greenpeace </a:t>
            </a:r>
            <a:r>
              <a:rPr lang="en-US" sz="2000" dirty="0">
                <a:latin typeface="Algerian" panose="04020705040A02060702" pitchFamily="82" charset="0"/>
              </a:rPr>
              <a:t>India: Direct dialogue representative Feb 2009-May 2009 (3 Months) </a:t>
            </a:r>
            <a:endParaRPr lang="en-US" sz="2000" dirty="0" smtClean="0">
              <a:latin typeface="Algerian" panose="04020705040A02060702" pitchFamily="82" charset="0"/>
            </a:endParaRPr>
          </a:p>
          <a:p>
            <a:pPr marL="0" indent="0">
              <a:buNone/>
            </a:pPr>
            <a:r>
              <a:rPr lang="en-US" dirty="0" smtClean="0"/>
              <a:t>As </a:t>
            </a:r>
            <a:r>
              <a:rPr lang="en-US" dirty="0"/>
              <a:t>a member of the Direct Dialogue team, I convinced 100 individuals (target being 60) to sign up to financially support Greenpeace (contribute 200 </a:t>
            </a:r>
            <a:r>
              <a:rPr lang="en-US" dirty="0" err="1"/>
              <a:t>Rs</a:t>
            </a:r>
            <a:r>
              <a:rPr lang="en-US" dirty="0"/>
              <a:t> a month) on a long term basis </a:t>
            </a:r>
            <a:endParaRPr lang="en-US" dirty="0" smtClean="0"/>
          </a:p>
          <a:p>
            <a:pPr marL="0" indent="0">
              <a:buNone/>
            </a:pPr>
            <a:r>
              <a:rPr lang="en-US" dirty="0" smtClean="0"/>
              <a:t>The </a:t>
            </a:r>
            <a:r>
              <a:rPr lang="en-US" dirty="0"/>
              <a:t>pitch to the potential supporters was through a one on one interaction with them, which tested my presentation skills and my ability to debate with them.</a:t>
            </a:r>
          </a:p>
        </p:txBody>
      </p:sp>
    </p:spTree>
    <p:extLst>
      <p:ext uri="{BB962C8B-B14F-4D97-AF65-F5344CB8AC3E}">
        <p14:creationId xmlns:p14="http://schemas.microsoft.com/office/powerpoint/2010/main" val="31617991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b="1" dirty="0">
                <a:solidFill>
                  <a:srgbClr val="0070C0"/>
                </a:solidFill>
                <a:latin typeface="Algerian" panose="04020705040A02060702" pitchFamily="82" charset="0"/>
              </a:rPr>
              <a:t>STEP 5 PROJECTS, </a:t>
            </a:r>
            <a:r>
              <a:rPr lang="en-US" sz="4400" b="1" dirty="0" smtClean="0">
                <a:solidFill>
                  <a:srgbClr val="0070C0"/>
                </a:solidFill>
                <a:latin typeface="Algerian" panose="04020705040A02060702" pitchFamily="82" charset="0"/>
              </a:rPr>
              <a:t>INTERNSHIPS</a:t>
            </a:r>
            <a:endParaRPr lang="en-US" sz="4400" b="1" dirty="0">
              <a:solidFill>
                <a:srgbClr val="0070C0"/>
              </a:solidFill>
              <a:latin typeface="Algerian" panose="04020705040A02060702" pitchFamily="82" charset="0"/>
            </a:endParaRPr>
          </a:p>
        </p:txBody>
      </p:sp>
      <p:sp>
        <p:nvSpPr>
          <p:cNvPr id="3" name="Content Placeholder 2"/>
          <p:cNvSpPr>
            <a:spLocks noGrp="1"/>
          </p:cNvSpPr>
          <p:nvPr>
            <p:ph idx="1"/>
          </p:nvPr>
        </p:nvSpPr>
        <p:spPr>
          <a:xfrm>
            <a:off x="677334" y="1741715"/>
            <a:ext cx="8596668" cy="4194628"/>
          </a:xfrm>
        </p:spPr>
        <p:txBody>
          <a:bodyPr/>
          <a:lstStyle/>
          <a:p>
            <a:pPr marL="0" indent="0">
              <a:buNone/>
            </a:pPr>
            <a:r>
              <a:rPr lang="en-US" dirty="0" smtClean="0"/>
              <a:t> </a:t>
            </a:r>
            <a:r>
              <a:rPr lang="en-US" sz="2400" dirty="0">
                <a:latin typeface="Algerian" panose="04020705040A02060702" pitchFamily="82" charset="0"/>
              </a:rPr>
              <a:t>Do </a:t>
            </a:r>
            <a:r>
              <a:rPr lang="en-US" sz="2400" dirty="0" smtClean="0">
                <a:latin typeface="Algerian" panose="04020705040A02060702" pitchFamily="82" charset="0"/>
              </a:rPr>
              <a:t>Not</a:t>
            </a:r>
          </a:p>
          <a:p>
            <a:r>
              <a:rPr lang="en-US" sz="2000" dirty="0" smtClean="0"/>
              <a:t>Do </a:t>
            </a:r>
            <a:r>
              <a:rPr lang="en-US" sz="2000" dirty="0"/>
              <a:t>Not write generic statements. It does not give the employer a clear picture of the work you have done. Thus, the employer would assume you have done an internship just for the </a:t>
            </a:r>
            <a:r>
              <a:rPr lang="en-US" sz="2000" dirty="0" smtClean="0"/>
              <a:t>certificate</a:t>
            </a:r>
          </a:p>
          <a:p>
            <a:r>
              <a:rPr lang="en-US" sz="2000" dirty="0" smtClean="0"/>
              <a:t> </a:t>
            </a:r>
            <a:r>
              <a:rPr lang="en-US" sz="2000" dirty="0"/>
              <a:t>Here is a some bad examples: I worked for Hindu as in the technology division and learnt tremendously. I also contributed quality articles and assisted with ideas. </a:t>
            </a:r>
            <a:endParaRPr lang="en-US" sz="2000" dirty="0" smtClean="0"/>
          </a:p>
          <a:p>
            <a:r>
              <a:rPr lang="en-US" sz="2000" dirty="0" smtClean="0"/>
              <a:t>1 </a:t>
            </a:r>
            <a:r>
              <a:rPr lang="en-US" sz="2000" dirty="0"/>
              <a:t>Volunteered for Greenpeace as a direct dialogue representative and achieved targets.</a:t>
            </a:r>
          </a:p>
        </p:txBody>
      </p:sp>
    </p:spTree>
    <p:extLst>
      <p:ext uri="{BB962C8B-B14F-4D97-AF65-F5344CB8AC3E}">
        <p14:creationId xmlns:p14="http://schemas.microsoft.com/office/powerpoint/2010/main" val="730318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469865" y="457200"/>
            <a:ext cx="8804137" cy="5727032"/>
          </a:xfrm>
          <a:prstGeom prst="rect">
            <a:avLst/>
          </a:prstGeom>
          <a:ln w="127000" cap="sq">
            <a:solidFill>
              <a:srgbClr val="0070C0"/>
            </a:solidFill>
            <a:miter lim="800000"/>
          </a:ln>
          <a:effectLst>
            <a:glow rad="139700">
              <a:schemeClr val="accent2">
                <a:satMod val="175000"/>
                <a:alpha val="40000"/>
              </a:schemeClr>
            </a:glow>
            <a:outerShdw blurRad="57150" dist="50800" dir="2700000" algn="tl" rotWithShape="0">
              <a:srgbClr val="000000">
                <a:alpha val="40000"/>
              </a:srgbClr>
            </a:outerShdw>
          </a:effectLst>
        </p:spPr>
      </p:pic>
    </p:spTree>
    <p:extLst>
      <p:ext uri="{BB962C8B-B14F-4D97-AF65-F5344CB8AC3E}">
        <p14:creationId xmlns:p14="http://schemas.microsoft.com/office/powerpoint/2010/main" val="122023642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smtClean="0">
                <a:solidFill>
                  <a:srgbClr val="0070C0"/>
                </a:solidFill>
                <a:latin typeface="Algerian" panose="04020705040A02060702" pitchFamily="82" charset="0"/>
              </a:rPr>
              <a:t>skills</a:t>
            </a:r>
            <a:endParaRPr lang="en-US" sz="5400" b="1" dirty="0">
              <a:solidFill>
                <a:srgbClr val="0070C0"/>
              </a:solidFill>
              <a:latin typeface="Algerian" panose="04020705040A02060702" pitchFamily="82" charset="0"/>
            </a:endParaRPr>
          </a:p>
        </p:txBody>
      </p:sp>
      <p:sp>
        <p:nvSpPr>
          <p:cNvPr id="3" name="Content Placeholder 2"/>
          <p:cNvSpPr>
            <a:spLocks noGrp="1"/>
          </p:cNvSpPr>
          <p:nvPr>
            <p:ph idx="1"/>
          </p:nvPr>
        </p:nvSpPr>
        <p:spPr>
          <a:xfrm>
            <a:off x="677334" y="1512889"/>
            <a:ext cx="8596668" cy="5021261"/>
          </a:xfrm>
        </p:spPr>
        <p:txBody>
          <a:bodyPr>
            <a:noAutofit/>
          </a:bodyPr>
          <a:lstStyle/>
          <a:p>
            <a:r>
              <a:rPr lang="en-US" sz="2000" dirty="0" smtClean="0">
                <a:latin typeface="Algerian" panose="04020705040A02060702" pitchFamily="82" charset="0"/>
              </a:rPr>
              <a:t>In the previous section, </a:t>
            </a:r>
            <a:r>
              <a:rPr lang="en-US" sz="2000" dirty="0">
                <a:latin typeface="Algerian" panose="04020705040A02060702" pitchFamily="82" charset="0"/>
              </a:rPr>
              <a:t>you wrote about what you had DONE. In this section, you will be writing about what you have LEARNT through whatever you have done in the past</a:t>
            </a:r>
            <a:r>
              <a:rPr lang="en-US" sz="2000" dirty="0" smtClean="0">
                <a:latin typeface="Algerian" panose="04020705040A02060702" pitchFamily="82" charset="0"/>
              </a:rPr>
              <a:t>.</a:t>
            </a:r>
          </a:p>
          <a:p>
            <a:r>
              <a:rPr lang="en-US" sz="2400" dirty="0" smtClean="0">
                <a:latin typeface="Algerian" panose="04020705040A02060702" pitchFamily="82" charset="0"/>
              </a:rPr>
              <a:t> </a:t>
            </a:r>
            <a:r>
              <a:rPr lang="en-US" sz="2400" dirty="0">
                <a:latin typeface="Algerian" panose="04020705040A02060702" pitchFamily="82" charset="0"/>
              </a:rPr>
              <a:t>Headings on </a:t>
            </a:r>
            <a:r>
              <a:rPr lang="en-US" sz="2400" dirty="0" smtClean="0">
                <a:latin typeface="Algerian" panose="04020705040A02060702" pitchFamily="82" charset="0"/>
              </a:rPr>
              <a:t>Resume</a:t>
            </a:r>
          </a:p>
          <a:p>
            <a:r>
              <a:rPr lang="en-US" sz="2000" dirty="0" smtClean="0"/>
              <a:t>You </a:t>
            </a:r>
            <a:r>
              <a:rPr lang="en-US" sz="2000" dirty="0"/>
              <a:t>can have multiple headings under "Skills". Common headings that you can include are: 1.Soft Skills: Must include 2.Core/Occupational Skills: Optional. Include if you possess any core skills. 3.IT Skills: Optional. Advisable to include this if you are applying for IT/Software related roles. </a:t>
            </a:r>
            <a:endParaRPr lang="en-US" sz="2000" dirty="0" smtClean="0"/>
          </a:p>
          <a:p>
            <a:r>
              <a:rPr lang="en-US" sz="2000" dirty="0" smtClean="0"/>
              <a:t>Purpose </a:t>
            </a:r>
          </a:p>
          <a:p>
            <a:r>
              <a:rPr lang="en-US" sz="2000" dirty="0" smtClean="0"/>
              <a:t>Soft </a:t>
            </a:r>
            <a:r>
              <a:rPr lang="en-US" sz="2000" dirty="0"/>
              <a:t>Skills: To showcase your personality </a:t>
            </a:r>
            <a:r>
              <a:rPr lang="en-US" sz="2000" dirty="0" smtClean="0"/>
              <a:t>traits</a:t>
            </a:r>
          </a:p>
          <a:p>
            <a:r>
              <a:rPr lang="en-US" sz="2000" dirty="0" smtClean="0"/>
              <a:t>Core </a:t>
            </a:r>
            <a:r>
              <a:rPr lang="en-US" sz="2000" dirty="0"/>
              <a:t>Skills: These are skills you possess relevant to the role you are applying for (Occupational skills) </a:t>
            </a:r>
          </a:p>
        </p:txBody>
      </p:sp>
    </p:spTree>
    <p:extLst>
      <p:ext uri="{BB962C8B-B14F-4D97-AF65-F5344CB8AC3E}">
        <p14:creationId xmlns:p14="http://schemas.microsoft.com/office/powerpoint/2010/main" val="31921251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a:blip r:embed="rId2"/>
          <a:stretch>
            <a:fillRect/>
          </a:stretch>
        </p:blipFill>
        <p:spPr>
          <a:xfrm>
            <a:off x="573393" y="493486"/>
            <a:ext cx="9746264" cy="5825159"/>
          </a:xfrm>
          <a:prstGeom prst="rect">
            <a:avLst/>
          </a:prstGeom>
          <a:ln w="228600" cap="sq" cmpd="thickThin">
            <a:solidFill>
              <a:srgbClr val="0070C0"/>
            </a:solidFill>
            <a:prstDash val="solid"/>
            <a:miter lim="800000"/>
          </a:ln>
          <a:effectLst>
            <a:innerShdw blurRad="76200">
              <a:srgbClr val="000000"/>
            </a:innerShdw>
          </a:effectLst>
        </p:spPr>
      </p:pic>
    </p:spTree>
    <p:extLst>
      <p:ext uri="{BB962C8B-B14F-4D97-AF65-F5344CB8AC3E}">
        <p14:creationId xmlns:p14="http://schemas.microsoft.com/office/powerpoint/2010/main" val="222198822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solidFill>
                  <a:srgbClr val="0070C0"/>
                </a:solidFill>
                <a:latin typeface="Algerian" panose="04020705040A02060702" pitchFamily="82" charset="0"/>
              </a:rPr>
              <a:t>WEB </a:t>
            </a:r>
            <a:r>
              <a:rPr lang="en-US" sz="4400" dirty="0">
                <a:solidFill>
                  <a:srgbClr val="0070C0"/>
                </a:solidFill>
                <a:latin typeface="Algerian" panose="04020705040A02060702" pitchFamily="82" charset="0"/>
              </a:rPr>
              <a:t>PRESENCE</a:t>
            </a:r>
          </a:p>
        </p:txBody>
      </p:sp>
      <p:sp>
        <p:nvSpPr>
          <p:cNvPr id="3" name="Content Placeholder 2"/>
          <p:cNvSpPr>
            <a:spLocks noGrp="1"/>
          </p:cNvSpPr>
          <p:nvPr>
            <p:ph idx="1"/>
          </p:nvPr>
        </p:nvSpPr>
        <p:spPr>
          <a:xfrm>
            <a:off x="643468" y="1270000"/>
            <a:ext cx="8596668" cy="5297715"/>
          </a:xfrm>
        </p:spPr>
        <p:txBody>
          <a:bodyPr>
            <a:normAutofit/>
          </a:bodyPr>
          <a:lstStyle/>
          <a:p>
            <a:pPr marL="0" indent="0" algn="ctr">
              <a:buNone/>
            </a:pPr>
            <a:r>
              <a:rPr lang="en-US" b="1" dirty="0" smtClean="0"/>
              <a:t>In </a:t>
            </a:r>
            <a:r>
              <a:rPr lang="en-US" b="1" dirty="0"/>
              <a:t>the Web 2.0 era the world has access to "you" on the web. If you have good things to display about yourself on the web, it's a great idea to do that. Do you have a great LinkedIn profile? A meaningful blog or a website? Are you into professional photography and have displayed your photos on Flickr? Go ahead and showcase them on your resume and it'll definitely give you an edge when an employer screens </a:t>
            </a:r>
            <a:r>
              <a:rPr lang="en-US" b="1" dirty="0" smtClean="0"/>
              <a:t>it. </a:t>
            </a:r>
          </a:p>
          <a:p>
            <a:pPr marL="0" indent="0">
              <a:buNone/>
            </a:pPr>
            <a:r>
              <a:rPr lang="en-US" sz="2400" b="1" dirty="0" smtClean="0"/>
              <a:t>Purpose </a:t>
            </a:r>
          </a:p>
          <a:p>
            <a:pPr>
              <a:buFont typeface="Wingdings" panose="05000000000000000000" pitchFamily="2" charset="2"/>
              <a:buChar char="Ø"/>
            </a:pPr>
            <a:r>
              <a:rPr lang="en-US" dirty="0" smtClean="0"/>
              <a:t>Lets </a:t>
            </a:r>
            <a:r>
              <a:rPr lang="en-US" dirty="0"/>
              <a:t>the employer know you're keeping up with the trend. </a:t>
            </a:r>
            <a:endParaRPr lang="en-US" dirty="0" smtClean="0"/>
          </a:p>
          <a:p>
            <a:pPr>
              <a:buFont typeface="Wingdings" panose="05000000000000000000" pitchFamily="2" charset="2"/>
              <a:buChar char="Ø"/>
            </a:pPr>
            <a:r>
              <a:rPr lang="en-US" dirty="0" smtClean="0"/>
              <a:t>Portrayal </a:t>
            </a:r>
            <a:r>
              <a:rPr lang="en-US" dirty="0"/>
              <a:t>of meaningful work/initiatives through web links adds value to your </a:t>
            </a:r>
            <a:r>
              <a:rPr lang="en-US" dirty="0" smtClean="0"/>
              <a:t>profile</a:t>
            </a:r>
          </a:p>
          <a:p>
            <a:pPr marL="0" indent="0">
              <a:buNone/>
            </a:pPr>
            <a:r>
              <a:rPr lang="en-US" sz="2400" b="1" dirty="0" smtClean="0"/>
              <a:t> </a:t>
            </a:r>
            <a:r>
              <a:rPr lang="en-US" sz="2400" b="1" dirty="0"/>
              <a:t>Guidelines </a:t>
            </a:r>
            <a:endParaRPr lang="en-US" sz="2400" b="1" dirty="0" smtClean="0"/>
          </a:p>
          <a:p>
            <a:pPr>
              <a:buFont typeface="Wingdings" panose="05000000000000000000" pitchFamily="2" charset="2"/>
              <a:buChar char="Ø"/>
            </a:pPr>
            <a:r>
              <a:rPr lang="en-US" dirty="0" err="1" smtClean="0"/>
              <a:t>Linkedin</a:t>
            </a:r>
            <a:r>
              <a:rPr lang="en-US" dirty="0"/>
              <a:t>: as mentioned in </a:t>
            </a:r>
            <a:r>
              <a:rPr lang="en-US" dirty="0" smtClean="0"/>
              <a:t>example</a:t>
            </a:r>
          </a:p>
          <a:p>
            <a:pPr>
              <a:buFont typeface="Wingdings" panose="05000000000000000000" pitchFamily="2" charset="2"/>
              <a:buChar char="Ø"/>
            </a:pPr>
            <a:r>
              <a:rPr lang="en-US" dirty="0" smtClean="0"/>
              <a:t> </a:t>
            </a:r>
            <a:r>
              <a:rPr lang="en-US" dirty="0"/>
              <a:t>Blog, Website: Title, description and link </a:t>
            </a:r>
            <a:endParaRPr lang="en-US" dirty="0" smtClean="0"/>
          </a:p>
          <a:p>
            <a:pPr>
              <a:buFont typeface="Wingdings" panose="05000000000000000000" pitchFamily="2" charset="2"/>
              <a:buChar char="Ø"/>
            </a:pPr>
            <a:r>
              <a:rPr lang="en-US" dirty="0" smtClean="0"/>
              <a:t>Flickr</a:t>
            </a:r>
            <a:r>
              <a:rPr lang="en-US" dirty="0"/>
              <a:t>, </a:t>
            </a:r>
            <a:r>
              <a:rPr lang="en-US" dirty="0" err="1"/>
              <a:t>youtube</a:t>
            </a:r>
            <a:r>
              <a:rPr lang="en-US" dirty="0"/>
              <a:t>, designs, </a:t>
            </a:r>
            <a:r>
              <a:rPr lang="en-US" dirty="0" err="1"/>
              <a:t>ete</a:t>
            </a:r>
            <a:r>
              <a:rPr lang="en-US" dirty="0"/>
              <a:t>: Give the link in the respective section</a:t>
            </a:r>
          </a:p>
        </p:txBody>
      </p:sp>
    </p:spTree>
    <p:extLst>
      <p:ext uri="{BB962C8B-B14F-4D97-AF65-F5344CB8AC3E}">
        <p14:creationId xmlns:p14="http://schemas.microsoft.com/office/powerpoint/2010/main" val="390117064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8971" y="377371"/>
            <a:ext cx="8795031" cy="5663991"/>
          </a:xfrm>
        </p:spPr>
        <p:txBody>
          <a:bodyPr>
            <a:normAutofit fontScale="92500" lnSpcReduction="10000"/>
          </a:bodyPr>
          <a:lstStyle/>
          <a:p>
            <a:pPr marL="0" indent="0">
              <a:buNone/>
            </a:pPr>
            <a:r>
              <a:rPr lang="en-US" sz="2800" b="1" dirty="0" smtClean="0">
                <a:latin typeface="Algerian" panose="04020705040A02060702" pitchFamily="82" charset="0"/>
              </a:rPr>
              <a:t>Guidelines</a:t>
            </a:r>
          </a:p>
          <a:p>
            <a:pPr marL="0" indent="0">
              <a:buNone/>
            </a:pPr>
            <a:r>
              <a:rPr lang="en-US" dirty="0" smtClean="0"/>
              <a:t> </a:t>
            </a:r>
            <a:r>
              <a:rPr lang="en-US" sz="2000" dirty="0"/>
              <a:t>Make sure that any of the links that you provide are professional and do not have content may turn off the employer</a:t>
            </a:r>
            <a:r>
              <a:rPr lang="en-US" sz="2000" dirty="0" smtClean="0"/>
              <a:t>.</a:t>
            </a:r>
          </a:p>
          <a:p>
            <a:pPr marL="0" indent="0">
              <a:buNone/>
            </a:pPr>
            <a:r>
              <a:rPr lang="en-US" sz="2000" dirty="0" smtClean="0"/>
              <a:t> Examples</a:t>
            </a:r>
          </a:p>
          <a:p>
            <a:r>
              <a:rPr lang="en-US" sz="2000" dirty="0" smtClean="0"/>
              <a:t> </a:t>
            </a:r>
            <a:r>
              <a:rPr lang="en-US" sz="2000" dirty="0"/>
              <a:t>My </a:t>
            </a:r>
            <a:r>
              <a:rPr lang="en-US" sz="2000" dirty="0" err="1"/>
              <a:t>Linkedin</a:t>
            </a:r>
            <a:r>
              <a:rPr lang="en-US" sz="2000" dirty="0"/>
              <a:t> Profile: Imp://in.linkedin.com/in/rahulprabhakarfinkedin (4 Recommendations) </a:t>
            </a:r>
            <a:endParaRPr lang="en-US" sz="2000" dirty="0" smtClean="0"/>
          </a:p>
          <a:p>
            <a:r>
              <a:rPr lang="en-US" sz="2000" dirty="0" smtClean="0"/>
              <a:t>My </a:t>
            </a:r>
            <a:r>
              <a:rPr lang="en-US" sz="2000" dirty="0"/>
              <a:t>Blog: Marketing Magic (14 Blog Entries) </a:t>
            </a:r>
            <a:endParaRPr lang="en-US" sz="2000" dirty="0" smtClean="0"/>
          </a:p>
          <a:p>
            <a:r>
              <a:rPr lang="en-US" sz="2000" dirty="0" smtClean="0"/>
              <a:t>This </a:t>
            </a:r>
            <a:r>
              <a:rPr lang="en-US" sz="2000" dirty="0"/>
              <a:t>dedicated to my ideas, thoughts and the learning in Marketing. I have been updating my blog since Jun 2008 </a:t>
            </a:r>
            <a:endParaRPr lang="en-US" sz="2000" dirty="0" smtClean="0"/>
          </a:p>
          <a:p>
            <a:r>
              <a:rPr lang="en-US" sz="2000" dirty="0" smtClean="0"/>
              <a:t>Link</a:t>
            </a:r>
            <a:r>
              <a:rPr lang="en-US" sz="2000" dirty="0"/>
              <a:t>: </a:t>
            </a:r>
            <a:r>
              <a:rPr lang="en-US" sz="2000" dirty="0" err="1"/>
              <a:t>httm</a:t>
            </a:r>
            <a:r>
              <a:rPr lang="en-US" sz="2000" dirty="0"/>
              <a:t>/</a:t>
            </a:r>
            <a:r>
              <a:rPr lang="en-US" sz="2000" dirty="0" err="1"/>
              <a:t>Marketingmagik.blogNTEL</a:t>
            </a:r>
            <a:r>
              <a:rPr lang="en-US" sz="2000" dirty="0"/>
              <a:t> SSUN </a:t>
            </a:r>
            <a:endParaRPr lang="en-US" sz="2000" dirty="0" smtClean="0"/>
          </a:p>
          <a:p>
            <a:r>
              <a:rPr lang="en-US" sz="2000" dirty="0" smtClean="0"/>
              <a:t>Tip </a:t>
            </a:r>
            <a:r>
              <a:rPr lang="en-US" sz="2000" dirty="0"/>
              <a:t>If you don't already have a </a:t>
            </a:r>
            <a:r>
              <a:rPr lang="en-US" sz="2000" dirty="0" smtClean="0"/>
              <a:t>profile </a:t>
            </a:r>
            <a:r>
              <a:rPr lang="en-US" sz="2000" dirty="0"/>
              <a:t>on LinkedIn, go create one and get good recommendation on it. </a:t>
            </a:r>
            <a:endParaRPr lang="en-US" sz="2000" dirty="0" smtClean="0"/>
          </a:p>
          <a:p>
            <a:r>
              <a:rPr lang="en-US" sz="2000" dirty="0" smtClean="0"/>
              <a:t>Do Not</a:t>
            </a:r>
          </a:p>
          <a:p>
            <a:r>
              <a:rPr lang="en-US" sz="2000" dirty="0" smtClean="0"/>
              <a:t> </a:t>
            </a:r>
            <a:r>
              <a:rPr lang="en-US" sz="2000" dirty="0"/>
              <a:t>DO NOT add your Orkut, Facebook, Twitter or other social networking accounts on your resume. </a:t>
            </a:r>
            <a:endParaRPr lang="en-US" sz="2000" dirty="0" smtClean="0"/>
          </a:p>
          <a:p>
            <a:r>
              <a:rPr lang="en-US" sz="2000" dirty="0" smtClean="0"/>
              <a:t>That </a:t>
            </a:r>
            <a:r>
              <a:rPr lang="en-US" sz="2000" dirty="0"/>
              <a:t>is the last thing your employer would want to see</a:t>
            </a:r>
          </a:p>
        </p:txBody>
      </p:sp>
    </p:spTree>
    <p:extLst>
      <p:ext uri="{BB962C8B-B14F-4D97-AF65-F5344CB8AC3E}">
        <p14:creationId xmlns:p14="http://schemas.microsoft.com/office/powerpoint/2010/main" val="184948170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677334" y="464458"/>
            <a:ext cx="9569752" cy="5980980"/>
          </a:xfrm>
          <a:prstGeom prst="rect">
            <a:avLst/>
          </a:prstGeom>
          <a:ln w="228600" cap="sq" cmpd="thickThin">
            <a:solidFill>
              <a:srgbClr val="0070C0"/>
            </a:solidFill>
            <a:prstDash val="solid"/>
            <a:miter lim="800000"/>
          </a:ln>
          <a:effectLst>
            <a:innerShdw blurRad="76200">
              <a:srgbClr val="000000"/>
            </a:innerShdw>
          </a:effectLst>
        </p:spPr>
      </p:pic>
    </p:spTree>
    <p:extLst>
      <p:ext uri="{BB962C8B-B14F-4D97-AF65-F5344CB8AC3E}">
        <p14:creationId xmlns:p14="http://schemas.microsoft.com/office/powerpoint/2010/main" val="352660750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solidFill>
                  <a:srgbClr val="0070C0"/>
                </a:solidFill>
                <a:latin typeface="Algerian" panose="04020705040A02060702" pitchFamily="82" charset="0"/>
              </a:rPr>
              <a:t>INTERESTS</a:t>
            </a:r>
          </a:p>
        </p:txBody>
      </p:sp>
      <p:sp>
        <p:nvSpPr>
          <p:cNvPr id="3" name="Content Placeholder 2"/>
          <p:cNvSpPr>
            <a:spLocks noGrp="1"/>
          </p:cNvSpPr>
          <p:nvPr>
            <p:ph idx="1"/>
          </p:nvPr>
        </p:nvSpPr>
        <p:spPr>
          <a:xfrm>
            <a:off x="677334" y="1349829"/>
            <a:ext cx="8596668" cy="4691533"/>
          </a:xfrm>
        </p:spPr>
        <p:txBody>
          <a:bodyPr>
            <a:normAutofit/>
          </a:bodyPr>
          <a:lstStyle/>
          <a:p>
            <a:pPr marL="0" indent="0">
              <a:buNone/>
            </a:pPr>
            <a:r>
              <a:rPr lang="en-US" dirty="0" smtClean="0"/>
              <a:t> </a:t>
            </a:r>
            <a:r>
              <a:rPr lang="en-US" dirty="0">
                <a:latin typeface="Algerian" panose="04020705040A02060702" pitchFamily="82" charset="0"/>
              </a:rPr>
              <a:t>You're almost done! This is the last section of you're resume. Carefully choose which of your interests you want to showcase on your resume so that they make your life seem </a:t>
            </a:r>
            <a:r>
              <a:rPr lang="en-US" dirty="0" smtClean="0">
                <a:latin typeface="Algerian" panose="04020705040A02060702" pitchFamily="82" charset="0"/>
              </a:rPr>
              <a:t>meaningful.</a:t>
            </a:r>
          </a:p>
          <a:p>
            <a:pPr marL="0" indent="0">
              <a:buNone/>
            </a:pPr>
            <a:r>
              <a:rPr lang="en-US" dirty="0" smtClean="0"/>
              <a:t> </a:t>
            </a:r>
            <a:r>
              <a:rPr lang="en-US" sz="2000" dirty="0">
                <a:latin typeface="Algerian" panose="04020705040A02060702" pitchFamily="82" charset="0"/>
              </a:rPr>
              <a:t>Heading on Resume: Interests </a:t>
            </a:r>
            <a:endParaRPr lang="en-US" sz="2000" dirty="0" smtClean="0">
              <a:latin typeface="Algerian" panose="04020705040A02060702" pitchFamily="82" charset="0"/>
            </a:endParaRPr>
          </a:p>
          <a:p>
            <a:pPr marL="0" indent="0">
              <a:buNone/>
            </a:pPr>
            <a:r>
              <a:rPr lang="en-US" sz="2400" b="1" dirty="0" smtClean="0"/>
              <a:t>Purpose</a:t>
            </a:r>
          </a:p>
          <a:p>
            <a:pPr>
              <a:buFont typeface="Wingdings" panose="05000000000000000000" pitchFamily="2" charset="2"/>
              <a:buChar char="q"/>
            </a:pPr>
            <a:r>
              <a:rPr lang="en-US" sz="2000" dirty="0" smtClean="0"/>
              <a:t> </a:t>
            </a:r>
            <a:r>
              <a:rPr lang="en-US" sz="2000" dirty="0"/>
              <a:t>The interests you </a:t>
            </a:r>
            <a:r>
              <a:rPr lang="en-US" sz="2000" dirty="0" err="1"/>
              <a:t>showease</a:t>
            </a:r>
            <a:r>
              <a:rPr lang="en-US" sz="2000" dirty="0"/>
              <a:t> speaks about your character</a:t>
            </a:r>
            <a:r>
              <a:rPr lang="en-US" sz="2000" dirty="0" smtClean="0"/>
              <a:t>.</a:t>
            </a:r>
          </a:p>
          <a:p>
            <a:pPr>
              <a:buFont typeface="Wingdings" panose="05000000000000000000" pitchFamily="2" charset="2"/>
              <a:buChar char="q"/>
            </a:pPr>
            <a:r>
              <a:rPr lang="en-US" sz="2000" dirty="0" smtClean="0"/>
              <a:t> </a:t>
            </a:r>
            <a:r>
              <a:rPr lang="en-US" sz="2000" dirty="0"/>
              <a:t>These interests frequently come up as a topic of discussions during the interviews, so wisely choose what to display</a:t>
            </a:r>
            <a:r>
              <a:rPr lang="en-US" sz="2000" dirty="0" smtClean="0"/>
              <a:t>.</a:t>
            </a:r>
          </a:p>
          <a:p>
            <a:pPr marL="0" indent="0">
              <a:buNone/>
            </a:pPr>
            <a:r>
              <a:rPr lang="en-US" sz="2000" dirty="0" smtClean="0"/>
              <a:t> </a:t>
            </a:r>
            <a:r>
              <a:rPr lang="en-US" sz="2400" b="1" dirty="0" smtClean="0"/>
              <a:t>Guidelines</a:t>
            </a:r>
          </a:p>
          <a:p>
            <a:pPr>
              <a:buFont typeface="Wingdings" panose="05000000000000000000" pitchFamily="2" charset="2"/>
              <a:buChar char="q"/>
            </a:pPr>
            <a:r>
              <a:rPr lang="en-US" sz="2000" dirty="0" smtClean="0"/>
              <a:t> </a:t>
            </a:r>
            <a:r>
              <a:rPr lang="en-US" sz="2000" dirty="0"/>
              <a:t>List interests which are meaningful and display some learning Support the interest you have listed with a crisp point</a:t>
            </a:r>
            <a:r>
              <a:rPr lang="en-US" sz="2000" dirty="0" smtClean="0"/>
              <a:t>.</a:t>
            </a:r>
          </a:p>
          <a:p>
            <a:pPr>
              <a:buFont typeface="Wingdings" panose="05000000000000000000" pitchFamily="2" charset="2"/>
              <a:buChar char="q"/>
            </a:pPr>
            <a:r>
              <a:rPr lang="en-US" sz="2000" dirty="0" smtClean="0"/>
              <a:t> </a:t>
            </a:r>
            <a:r>
              <a:rPr lang="en-US" sz="2000" dirty="0"/>
              <a:t>Make the points specific and tangible.</a:t>
            </a:r>
          </a:p>
        </p:txBody>
      </p:sp>
    </p:spTree>
    <p:extLst>
      <p:ext uri="{BB962C8B-B14F-4D97-AF65-F5344CB8AC3E}">
        <p14:creationId xmlns:p14="http://schemas.microsoft.com/office/powerpoint/2010/main" val="30636402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idx="1"/>
          </p:nvPr>
        </p:nvPicPr>
        <p:blipFill>
          <a:blip r:embed="rId2"/>
          <a:stretch>
            <a:fillRect/>
          </a:stretch>
        </p:blipFill>
        <p:spPr>
          <a:xfrm>
            <a:off x="677333" y="508000"/>
            <a:ext cx="9816496" cy="5990245"/>
          </a:xfrm>
          <a:prstGeom prst="rect">
            <a:avLst/>
          </a:prstGeom>
          <a:ln w="228600" cap="sq" cmpd="thickThin">
            <a:solidFill>
              <a:srgbClr val="000000"/>
            </a:solidFill>
            <a:prstDash val="solid"/>
            <a:miter lim="800000"/>
          </a:ln>
          <a:effectLst>
            <a:glow rad="139700">
              <a:schemeClr val="accent2">
                <a:satMod val="175000"/>
                <a:alpha val="40000"/>
              </a:schemeClr>
            </a:glow>
            <a:innerShdw blurRad="76200">
              <a:srgbClr val="000000"/>
            </a:innerShdw>
          </a:effectLst>
        </p:spPr>
      </p:pic>
    </p:spTree>
    <p:extLst>
      <p:ext uri="{BB962C8B-B14F-4D97-AF65-F5344CB8AC3E}">
        <p14:creationId xmlns:p14="http://schemas.microsoft.com/office/powerpoint/2010/main" val="1874230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circle(in)">
                                      <p:cBhvr>
                                        <p:cTn id="14"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solidFill>
                  <a:srgbClr val="0070C0"/>
                </a:solidFill>
                <a:latin typeface="Algerian" panose="04020705040A02060702" pitchFamily="82" charset="0"/>
              </a:rPr>
              <a:t>INTERESTS</a:t>
            </a:r>
          </a:p>
        </p:txBody>
      </p:sp>
      <p:sp>
        <p:nvSpPr>
          <p:cNvPr id="3" name="Content Placeholder 2"/>
          <p:cNvSpPr>
            <a:spLocks noGrp="1"/>
          </p:cNvSpPr>
          <p:nvPr>
            <p:ph idx="1"/>
          </p:nvPr>
        </p:nvSpPr>
        <p:spPr>
          <a:xfrm>
            <a:off x="677334" y="1349829"/>
            <a:ext cx="8596668" cy="4691533"/>
          </a:xfrm>
        </p:spPr>
        <p:txBody>
          <a:bodyPr/>
          <a:lstStyle/>
          <a:p>
            <a:pPr marL="0" indent="0">
              <a:buNone/>
            </a:pPr>
            <a:r>
              <a:rPr lang="en-US" dirty="0" smtClean="0"/>
              <a:t> </a:t>
            </a:r>
            <a:r>
              <a:rPr lang="en-US" sz="2800" dirty="0" smtClean="0">
                <a:latin typeface="Algerian" panose="04020705040A02060702" pitchFamily="82" charset="0"/>
              </a:rPr>
              <a:t>Examples</a:t>
            </a:r>
          </a:p>
          <a:p>
            <a:pPr>
              <a:buFont typeface="Wingdings" panose="05000000000000000000" pitchFamily="2" charset="2"/>
              <a:buChar char="Ø"/>
            </a:pPr>
            <a:r>
              <a:rPr lang="en-US" dirty="0" smtClean="0"/>
              <a:t> </a:t>
            </a:r>
            <a:r>
              <a:rPr lang="en-US" dirty="0"/>
              <a:t>I'm an avid trekker and an active member of the Bangalore Trekking Club (BTC) and completed 12 treks with </a:t>
            </a:r>
            <a:r>
              <a:rPr lang="en-US" dirty="0" smtClean="0"/>
              <a:t>them</a:t>
            </a:r>
          </a:p>
          <a:p>
            <a:pPr>
              <a:buFont typeface="Wingdings" panose="05000000000000000000" pitchFamily="2" charset="2"/>
              <a:buChar char="Ø"/>
            </a:pPr>
            <a:r>
              <a:rPr lang="en-US" dirty="0" smtClean="0"/>
              <a:t> </a:t>
            </a:r>
            <a:r>
              <a:rPr lang="en-US" dirty="0"/>
              <a:t>I'm passionate about running and an active member of the "Chennai Runners" and I have run two marathons so </a:t>
            </a:r>
            <a:r>
              <a:rPr lang="en-US" dirty="0" smtClean="0"/>
              <a:t>far</a:t>
            </a:r>
          </a:p>
          <a:p>
            <a:pPr marL="0" indent="0">
              <a:buNone/>
            </a:pPr>
            <a:r>
              <a:rPr lang="en-US" dirty="0" smtClean="0"/>
              <a:t> </a:t>
            </a:r>
            <a:r>
              <a:rPr lang="en-US" sz="2800" dirty="0">
                <a:latin typeface="Algerian" panose="04020705040A02060702" pitchFamily="82" charset="0"/>
              </a:rPr>
              <a:t>Do Not </a:t>
            </a:r>
            <a:endParaRPr lang="en-US" sz="2800" dirty="0" smtClean="0">
              <a:latin typeface="Algerian" panose="04020705040A02060702" pitchFamily="82" charset="0"/>
            </a:endParaRPr>
          </a:p>
          <a:p>
            <a:pPr>
              <a:buFont typeface="Wingdings" panose="05000000000000000000" pitchFamily="2" charset="2"/>
              <a:buChar char="Ø"/>
            </a:pPr>
            <a:r>
              <a:rPr lang="en-US" dirty="0" smtClean="0"/>
              <a:t>Do </a:t>
            </a:r>
            <a:r>
              <a:rPr lang="en-US" dirty="0"/>
              <a:t>Not just list a random cluster of interests like: Adventure, guitar, reading, </a:t>
            </a:r>
            <a:r>
              <a:rPr lang="en-US" dirty="0" smtClean="0"/>
              <a:t>environment</a:t>
            </a:r>
          </a:p>
          <a:p>
            <a:pPr>
              <a:buFont typeface="Wingdings" panose="05000000000000000000" pitchFamily="2" charset="2"/>
              <a:buChar char="Ø"/>
            </a:pPr>
            <a:r>
              <a:rPr lang="en-US" dirty="0" smtClean="0"/>
              <a:t>Never </a:t>
            </a:r>
            <a:r>
              <a:rPr lang="en-US" dirty="0"/>
              <a:t>include interests such as partying, watching movies, etc. They create a wrong impression.</a:t>
            </a:r>
          </a:p>
        </p:txBody>
      </p:sp>
    </p:spTree>
    <p:extLst>
      <p:ext uri="{BB962C8B-B14F-4D97-AF65-F5344CB8AC3E}">
        <p14:creationId xmlns:p14="http://schemas.microsoft.com/office/powerpoint/2010/main" val="246760310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b="1" dirty="0">
                <a:solidFill>
                  <a:srgbClr val="0070C0"/>
                </a:solidFill>
                <a:latin typeface="Algerian" panose="04020705040A02060702" pitchFamily="82" charset="0"/>
              </a:rPr>
              <a:t>Interview</a:t>
            </a:r>
            <a:r>
              <a:rPr lang="en-US" b="1" dirty="0">
                <a:solidFill>
                  <a:srgbClr val="0070C0"/>
                </a:solidFill>
                <a:latin typeface="Algerian" panose="04020705040A02060702" pitchFamily="82" charset="0"/>
              </a:rPr>
              <a:t> </a:t>
            </a:r>
            <a:r>
              <a:rPr lang="en-US" sz="6600" b="1" dirty="0">
                <a:solidFill>
                  <a:srgbClr val="0070C0"/>
                </a:solidFill>
                <a:latin typeface="Algerian" panose="04020705040A02060702" pitchFamily="82" charset="0"/>
              </a:rPr>
              <a:t>Skills</a:t>
            </a:r>
            <a:r>
              <a:rPr lang="en-US" b="1" dirty="0">
                <a:solidFill>
                  <a:srgbClr val="0070C0"/>
                </a:solidFill>
                <a:latin typeface="Algerian" panose="04020705040A02060702" pitchFamily="82" charset="0"/>
              </a:rPr>
              <a:t> </a:t>
            </a:r>
            <a:endParaRPr lang="en-US" sz="6000" dirty="0"/>
          </a:p>
        </p:txBody>
      </p:sp>
      <p:sp>
        <p:nvSpPr>
          <p:cNvPr id="3" name="Content Placeholder 2"/>
          <p:cNvSpPr>
            <a:spLocks noGrp="1"/>
          </p:cNvSpPr>
          <p:nvPr>
            <p:ph idx="1"/>
          </p:nvPr>
        </p:nvSpPr>
        <p:spPr>
          <a:xfrm>
            <a:off x="677334" y="1930399"/>
            <a:ext cx="8596668" cy="4509589"/>
          </a:xfrm>
        </p:spPr>
        <p:txBody>
          <a:bodyPr>
            <a:normAutofit lnSpcReduction="10000"/>
          </a:bodyPr>
          <a:lstStyle/>
          <a:p>
            <a:pPr marL="0" indent="0">
              <a:buNone/>
            </a:pPr>
            <a:r>
              <a:rPr lang="en-US" dirty="0" smtClean="0"/>
              <a:t>  </a:t>
            </a:r>
            <a:r>
              <a:rPr lang="en-US" sz="2400" b="1" dirty="0">
                <a:latin typeface="Algerian" panose="04020705040A02060702" pitchFamily="82" charset="0"/>
              </a:rPr>
              <a:t>What Are Interview Skills?</a:t>
            </a:r>
            <a:endParaRPr lang="en-US" sz="2400" dirty="0">
              <a:latin typeface="Algerian" panose="04020705040A02060702" pitchFamily="82" charset="0"/>
            </a:endParaRPr>
          </a:p>
          <a:p>
            <a:pPr lvl="0"/>
            <a:r>
              <a:rPr lang="en-US" dirty="0"/>
              <a:t>The ability to communicate effectively, present your strengths, and demonstrate your fit for a role during a structured conversation.</a:t>
            </a:r>
          </a:p>
          <a:p>
            <a:pPr lvl="0"/>
            <a:r>
              <a:rPr lang="en-US" dirty="0"/>
              <a:t>These skills help interviewers assess both technical qualifications and cultural fit.</a:t>
            </a:r>
          </a:p>
          <a:p>
            <a:pPr marL="0" indent="0">
              <a:buNone/>
            </a:pPr>
            <a:r>
              <a:rPr lang="en-US" dirty="0" smtClean="0"/>
              <a:t> </a:t>
            </a:r>
            <a:endParaRPr lang="en-US" dirty="0"/>
          </a:p>
          <a:p>
            <a:pPr marL="0" lvl="0" indent="0">
              <a:buNone/>
            </a:pPr>
            <a:r>
              <a:rPr lang="en-US" b="1" dirty="0" smtClean="0"/>
              <a:t> </a:t>
            </a:r>
            <a:r>
              <a:rPr lang="en-US" sz="2400" b="1" dirty="0" smtClean="0">
                <a:latin typeface="Algerian" panose="04020705040A02060702" pitchFamily="82" charset="0"/>
              </a:rPr>
              <a:t>Why </a:t>
            </a:r>
            <a:r>
              <a:rPr lang="en-US" sz="2400" b="1" dirty="0">
                <a:latin typeface="Algerian" panose="04020705040A02060702" pitchFamily="82" charset="0"/>
              </a:rPr>
              <a:t>They </a:t>
            </a:r>
            <a:r>
              <a:rPr lang="en-US" sz="2400" b="1" dirty="0" smtClean="0">
                <a:latin typeface="Algerian" panose="04020705040A02060702" pitchFamily="82" charset="0"/>
              </a:rPr>
              <a:t>Matter?</a:t>
            </a:r>
            <a:endParaRPr lang="en-US" sz="1600" dirty="0">
              <a:latin typeface="Algerian" panose="04020705040A02060702" pitchFamily="82" charset="0"/>
            </a:endParaRPr>
          </a:p>
          <a:p>
            <a:pPr lvl="1"/>
            <a:r>
              <a:rPr lang="en-US" b="1" dirty="0"/>
              <a:t>First Impressions:</a:t>
            </a:r>
            <a:r>
              <a:rPr lang="en-US" dirty="0"/>
              <a:t> How you present yourself in an interview can influence whether or not you move forward in the process.</a:t>
            </a:r>
            <a:endParaRPr lang="en-US" sz="1400" dirty="0"/>
          </a:p>
          <a:p>
            <a:pPr lvl="1"/>
            <a:r>
              <a:rPr lang="en-US" b="1" dirty="0"/>
              <a:t>Assessment of Fit:</a:t>
            </a:r>
            <a:r>
              <a:rPr lang="en-US" dirty="0"/>
              <a:t> The interview is a two-way street. It allows both you and the employer to assess if you’re the right fit.</a:t>
            </a:r>
            <a:endParaRPr lang="en-US" sz="1400" dirty="0"/>
          </a:p>
          <a:p>
            <a:pPr lvl="1"/>
            <a:r>
              <a:rPr lang="en-US" b="1" dirty="0"/>
              <a:t>Confidence &amp; Professionalism:</a:t>
            </a:r>
            <a:r>
              <a:rPr lang="en-US" dirty="0"/>
              <a:t> Demonstrating professionalism and confidence will make you stand out as a strong candidate.</a:t>
            </a:r>
            <a:endParaRPr lang="en-US" sz="1400" dirty="0"/>
          </a:p>
          <a:p>
            <a:pPr marL="0" indent="0">
              <a:buNone/>
            </a:pPr>
            <a:endParaRPr lang="en-US" dirty="0"/>
          </a:p>
          <a:p>
            <a:endParaRPr lang="en-US" dirty="0"/>
          </a:p>
        </p:txBody>
      </p:sp>
    </p:spTree>
    <p:extLst>
      <p:ext uri="{BB962C8B-B14F-4D97-AF65-F5344CB8AC3E}">
        <p14:creationId xmlns:p14="http://schemas.microsoft.com/office/powerpoint/2010/main" val="376588359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5400" b="1" dirty="0">
                <a:solidFill>
                  <a:srgbClr val="0070C0"/>
                </a:solidFill>
                <a:latin typeface="Algerian" panose="04020705040A02060702" pitchFamily="82" charset="0"/>
              </a:rPr>
              <a:t>Key Interview Skills</a:t>
            </a:r>
            <a:r>
              <a:rPr lang="en-US" sz="5400" dirty="0">
                <a:solidFill>
                  <a:srgbClr val="0070C0"/>
                </a:solidFill>
                <a:latin typeface="Algerian" panose="04020705040A02060702" pitchFamily="82" charset="0"/>
              </a:rPr>
              <a:t/>
            </a:r>
            <a:br>
              <a:rPr lang="en-US" sz="5400" dirty="0">
                <a:solidFill>
                  <a:srgbClr val="0070C0"/>
                </a:solidFill>
                <a:latin typeface="Algerian" panose="04020705040A02060702" pitchFamily="82" charset="0"/>
              </a:rPr>
            </a:br>
            <a:endParaRPr lang="en-US" sz="5400" dirty="0">
              <a:solidFill>
                <a:srgbClr val="0070C0"/>
              </a:solidFill>
              <a:latin typeface="Algerian" panose="04020705040A02060702" pitchFamily="82" charset="0"/>
            </a:endParaRPr>
          </a:p>
        </p:txBody>
      </p:sp>
      <p:sp>
        <p:nvSpPr>
          <p:cNvPr id="3" name="Content Placeholder 2"/>
          <p:cNvSpPr>
            <a:spLocks noGrp="1"/>
          </p:cNvSpPr>
          <p:nvPr>
            <p:ph idx="1"/>
          </p:nvPr>
        </p:nvSpPr>
        <p:spPr>
          <a:xfrm>
            <a:off x="677334" y="1737361"/>
            <a:ext cx="8596668" cy="4624250"/>
          </a:xfrm>
        </p:spPr>
        <p:txBody>
          <a:bodyPr>
            <a:normAutofit fontScale="85000" lnSpcReduction="20000"/>
          </a:bodyPr>
          <a:lstStyle/>
          <a:p>
            <a:pPr lvl="0"/>
            <a:r>
              <a:rPr lang="en-US" sz="2800" b="1" dirty="0"/>
              <a:t>Preparation:</a:t>
            </a:r>
            <a:endParaRPr lang="en-US" sz="2400" dirty="0"/>
          </a:p>
          <a:p>
            <a:pPr lvl="1"/>
            <a:r>
              <a:rPr lang="en-US" sz="2400" b="1" dirty="0"/>
              <a:t>Research the Company:</a:t>
            </a:r>
            <a:r>
              <a:rPr lang="en-US" sz="2400" dirty="0"/>
              <a:t> Understand the company’s mission, values, products, and services</a:t>
            </a:r>
            <a:r>
              <a:rPr lang="en-US" sz="2400" dirty="0" smtClean="0"/>
              <a:t>.</a:t>
            </a:r>
          </a:p>
          <a:p>
            <a:pPr marL="457200" lvl="1" indent="0">
              <a:buNone/>
            </a:pPr>
            <a:endParaRPr lang="en-US" sz="2000" dirty="0"/>
          </a:p>
          <a:p>
            <a:pPr lvl="2"/>
            <a:r>
              <a:rPr lang="en-US" sz="2000" dirty="0"/>
              <a:t>Example: "I see that your company values innovation, which resonates with me because I recently led a project that introduced a new software tool that increased efficiency by 20</a:t>
            </a:r>
            <a:r>
              <a:rPr lang="en-US" sz="2000" dirty="0" smtClean="0"/>
              <a:t>%.“</a:t>
            </a:r>
          </a:p>
          <a:p>
            <a:pPr marL="914400" lvl="2" indent="0">
              <a:buNone/>
            </a:pPr>
            <a:endParaRPr lang="en-US" sz="1800" dirty="0"/>
          </a:p>
          <a:p>
            <a:pPr lvl="1"/>
            <a:r>
              <a:rPr lang="en-US" sz="2400" b="1" dirty="0"/>
              <a:t>Know Your Resume:</a:t>
            </a:r>
            <a:r>
              <a:rPr lang="en-US" sz="2400" dirty="0"/>
              <a:t> Be ready to discuss each experience in detail and explain the skills you gained.</a:t>
            </a:r>
            <a:endParaRPr lang="en-US" sz="2000" dirty="0"/>
          </a:p>
          <a:p>
            <a:pPr lvl="1"/>
            <a:r>
              <a:rPr lang="en-US" sz="2400" b="1" dirty="0"/>
              <a:t>Anticipate Questions:</a:t>
            </a:r>
            <a:r>
              <a:rPr lang="en-US" sz="2400" dirty="0"/>
              <a:t> Practice responses to common questions (e.g., strengths, weaknesses, and experiences) and behavioral questions using the STAR method.</a:t>
            </a:r>
            <a:endParaRPr lang="en-US" sz="2000" dirty="0"/>
          </a:p>
          <a:p>
            <a:pPr marL="0" lvl="0" indent="0">
              <a:buNone/>
            </a:pPr>
            <a:r>
              <a:rPr lang="en-US" sz="2800" dirty="0"/>
              <a:t> </a:t>
            </a:r>
            <a:endParaRPr lang="en-US" sz="2400" dirty="0"/>
          </a:p>
          <a:p>
            <a:endParaRPr lang="en-US" dirty="0"/>
          </a:p>
        </p:txBody>
      </p:sp>
    </p:spTree>
    <p:extLst>
      <p:ext uri="{BB962C8B-B14F-4D97-AF65-F5344CB8AC3E}">
        <p14:creationId xmlns:p14="http://schemas.microsoft.com/office/powerpoint/2010/main" val="109967420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78823" y="391887"/>
            <a:ext cx="8895179" cy="5649476"/>
          </a:xfrm>
        </p:spPr>
        <p:txBody>
          <a:bodyPr/>
          <a:lstStyle/>
          <a:p>
            <a:pPr marL="0" indent="0">
              <a:buNone/>
            </a:pPr>
            <a:r>
              <a:rPr lang="en-US" b="1" dirty="0"/>
              <a:t>Communication Skills:</a:t>
            </a:r>
            <a:endParaRPr lang="en-US" dirty="0"/>
          </a:p>
          <a:p>
            <a:pPr lvl="0"/>
            <a:r>
              <a:rPr lang="en-US" b="1" dirty="0"/>
              <a:t>Active Listening:</a:t>
            </a:r>
            <a:r>
              <a:rPr lang="en-US" dirty="0"/>
              <a:t> Show that you're paying attention by nodding, asking clarifying questions, or reflecting on the conversation.</a:t>
            </a:r>
          </a:p>
          <a:p>
            <a:pPr lvl="0"/>
            <a:r>
              <a:rPr lang="en-US" b="1" dirty="0"/>
              <a:t>Clear, Concise Responses:</a:t>
            </a:r>
            <a:r>
              <a:rPr lang="en-US" dirty="0"/>
              <a:t> Avoid rambling and make sure your responses are tailored to the question.</a:t>
            </a:r>
          </a:p>
          <a:p>
            <a:pPr lvl="0"/>
            <a:r>
              <a:rPr lang="en-US" b="1" dirty="0"/>
              <a:t>Non-verbal Communication:</a:t>
            </a:r>
            <a:r>
              <a:rPr lang="en-US" dirty="0"/>
              <a:t> Maintain good posture, make eye contact, and smile. These body language cues convey confidence and engagement.</a:t>
            </a:r>
          </a:p>
          <a:p>
            <a:r>
              <a:rPr lang="en-US" dirty="0"/>
              <a:t> </a:t>
            </a:r>
            <a:r>
              <a:rPr lang="en-US" b="1" dirty="0"/>
              <a:t>Confidence:</a:t>
            </a:r>
            <a:endParaRPr lang="en-US" dirty="0"/>
          </a:p>
          <a:p>
            <a:pPr lvl="0"/>
            <a:r>
              <a:rPr lang="en-US" b="1" dirty="0"/>
              <a:t>Speak with Assurance:</a:t>
            </a:r>
            <a:r>
              <a:rPr lang="en-US" dirty="0"/>
              <a:t> Use a calm and clear tone. Avoid filler words like "um" or "like."</a:t>
            </a:r>
          </a:p>
          <a:p>
            <a:pPr lvl="0"/>
            <a:r>
              <a:rPr lang="en-US" b="1" dirty="0"/>
              <a:t>Managing Nervousness:</a:t>
            </a:r>
            <a:r>
              <a:rPr lang="en-US" dirty="0"/>
              <a:t> Practice relaxation techniques (deep breathing, visualization) before the interview.</a:t>
            </a:r>
          </a:p>
          <a:p>
            <a:pPr lvl="0"/>
            <a:r>
              <a:rPr lang="en-US" b="1" dirty="0"/>
              <a:t>Own Your Achievements:</a:t>
            </a:r>
            <a:r>
              <a:rPr lang="en-US" dirty="0"/>
              <a:t> Be comfortable talking about your skills and successes without sounding boastful.</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98762922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4949" y="195943"/>
            <a:ext cx="8869053" cy="5845419"/>
          </a:xfrm>
        </p:spPr>
        <p:txBody>
          <a:bodyPr>
            <a:normAutofit/>
          </a:bodyPr>
          <a:lstStyle/>
          <a:p>
            <a:pPr marL="457200" lvl="1" indent="0">
              <a:buNone/>
            </a:pPr>
            <a:endParaRPr lang="en-US" dirty="0" smtClean="0"/>
          </a:p>
          <a:p>
            <a:pPr marL="457200" lvl="1" indent="0">
              <a:buNone/>
            </a:pPr>
            <a:r>
              <a:rPr lang="en-US" sz="2400" b="1" dirty="0" smtClean="0">
                <a:latin typeface="Algerian" panose="04020705040A02060702" pitchFamily="82" charset="0"/>
              </a:rPr>
              <a:t>Behavioral </a:t>
            </a:r>
            <a:r>
              <a:rPr lang="en-US" sz="2400" b="1" dirty="0">
                <a:latin typeface="Algerian" panose="04020705040A02060702" pitchFamily="82" charset="0"/>
              </a:rPr>
              <a:t>Questions (STAR Method):</a:t>
            </a:r>
            <a:endParaRPr lang="en-US" sz="2000" dirty="0">
              <a:latin typeface="Algerian" panose="04020705040A02060702" pitchFamily="82" charset="0"/>
            </a:endParaRPr>
          </a:p>
          <a:p>
            <a:pPr lvl="2"/>
            <a:r>
              <a:rPr lang="en-US" sz="1800" b="1" dirty="0"/>
              <a:t>Situation:</a:t>
            </a:r>
            <a:r>
              <a:rPr lang="en-US" sz="1800" dirty="0"/>
              <a:t> Describe the situation you were in.</a:t>
            </a:r>
            <a:endParaRPr lang="en-US" sz="1600" dirty="0"/>
          </a:p>
          <a:p>
            <a:pPr lvl="2"/>
            <a:r>
              <a:rPr lang="en-US" sz="1800" b="1" dirty="0"/>
              <a:t>Task:</a:t>
            </a:r>
            <a:r>
              <a:rPr lang="en-US" sz="1800" dirty="0"/>
              <a:t> Explain the task you had to accomplish.</a:t>
            </a:r>
            <a:endParaRPr lang="en-US" sz="1600" dirty="0"/>
          </a:p>
          <a:p>
            <a:pPr lvl="2"/>
            <a:r>
              <a:rPr lang="en-US" sz="1800" b="1" dirty="0"/>
              <a:t>Action:</a:t>
            </a:r>
            <a:r>
              <a:rPr lang="en-US" sz="1800" dirty="0"/>
              <a:t> Discuss the steps you took to address the task.</a:t>
            </a:r>
            <a:endParaRPr lang="en-US" sz="1600" dirty="0"/>
          </a:p>
          <a:p>
            <a:pPr lvl="2"/>
            <a:r>
              <a:rPr lang="en-US" sz="1800" b="1" dirty="0"/>
              <a:t>Result:</a:t>
            </a:r>
            <a:r>
              <a:rPr lang="en-US" sz="1800" dirty="0"/>
              <a:t> Share the outcome and what you learned from the experience.</a:t>
            </a:r>
            <a:endParaRPr lang="en-US" sz="1600" dirty="0"/>
          </a:p>
          <a:p>
            <a:pPr lvl="1"/>
            <a:r>
              <a:rPr lang="en-US" sz="2000" b="1" dirty="0"/>
              <a:t>Example Question:</a:t>
            </a:r>
            <a:r>
              <a:rPr lang="en-US" sz="2000" dirty="0"/>
              <a:t> "Tell me about a time you solved a challenging problem at work."</a:t>
            </a:r>
            <a:endParaRPr lang="en-US" sz="1800" dirty="0"/>
          </a:p>
          <a:p>
            <a:pPr marL="0" lvl="0" indent="0">
              <a:buNone/>
            </a:pPr>
            <a:r>
              <a:rPr lang="en-US" sz="2400" b="1" dirty="0" smtClean="0">
                <a:latin typeface="Algerian" panose="04020705040A02060702" pitchFamily="82" charset="0"/>
              </a:rPr>
              <a:t>Closing </a:t>
            </a:r>
            <a:r>
              <a:rPr lang="en-US" sz="2400" b="1" dirty="0">
                <a:latin typeface="Algerian" panose="04020705040A02060702" pitchFamily="82" charset="0"/>
              </a:rPr>
              <a:t>the Interview:</a:t>
            </a:r>
            <a:endParaRPr lang="en-US" sz="2000" dirty="0">
              <a:latin typeface="Algerian" panose="04020705040A02060702" pitchFamily="82" charset="0"/>
            </a:endParaRPr>
          </a:p>
          <a:p>
            <a:pPr lvl="1"/>
            <a:r>
              <a:rPr lang="en-US" sz="2000" b="1" dirty="0"/>
              <a:t>Ask Questions:</a:t>
            </a:r>
            <a:r>
              <a:rPr lang="en-US" sz="2000" dirty="0"/>
              <a:t> Show your interest in the company and role by asking thoughtful questions.</a:t>
            </a:r>
            <a:endParaRPr lang="en-US" sz="1800" dirty="0"/>
          </a:p>
          <a:p>
            <a:pPr lvl="2"/>
            <a:r>
              <a:rPr lang="en-US" sz="1800" dirty="0"/>
              <a:t>Example: "Can you tell me more about the team I would be working with?"</a:t>
            </a:r>
            <a:endParaRPr lang="en-US" sz="1600" dirty="0"/>
          </a:p>
          <a:p>
            <a:pPr lvl="1"/>
            <a:r>
              <a:rPr lang="en-US" sz="2000" b="1" dirty="0"/>
              <a:t>Express Gratitude:</a:t>
            </a:r>
            <a:r>
              <a:rPr lang="en-US" sz="2000" dirty="0"/>
              <a:t> Thank the interviewer for their time and reiterate your interest in the position.</a:t>
            </a:r>
            <a:endParaRPr lang="en-US" sz="1800" dirty="0"/>
          </a:p>
          <a:p>
            <a:endParaRPr lang="en-US" sz="2400" dirty="0"/>
          </a:p>
        </p:txBody>
      </p:sp>
    </p:spTree>
    <p:extLst>
      <p:ext uri="{BB962C8B-B14F-4D97-AF65-F5344CB8AC3E}">
        <p14:creationId xmlns:p14="http://schemas.microsoft.com/office/powerpoint/2010/main" val="257004819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solidFill>
                  <a:srgbClr val="0070C0"/>
                </a:solidFill>
                <a:latin typeface="Algerian" panose="04020705040A02060702" pitchFamily="82" charset="0"/>
              </a:rPr>
              <a:t>Common Interview Questions &amp; How to Answer</a:t>
            </a:r>
          </a:p>
        </p:txBody>
      </p:sp>
      <p:sp>
        <p:nvSpPr>
          <p:cNvPr id="3" name="Content Placeholder 2"/>
          <p:cNvSpPr>
            <a:spLocks noGrp="1"/>
          </p:cNvSpPr>
          <p:nvPr>
            <p:ph idx="1"/>
          </p:nvPr>
        </p:nvSpPr>
        <p:spPr>
          <a:xfrm>
            <a:off x="677334" y="2033517"/>
            <a:ext cx="8596668" cy="4321745"/>
          </a:xfrm>
        </p:spPr>
        <p:txBody>
          <a:bodyPr>
            <a:normAutofit lnSpcReduction="10000"/>
          </a:bodyPr>
          <a:lstStyle/>
          <a:p>
            <a:pPr marL="0" indent="0">
              <a:buNone/>
            </a:pPr>
            <a:r>
              <a:rPr lang="en-US" sz="2400" b="1" dirty="0">
                <a:latin typeface="Algerian" panose="04020705040A02060702" pitchFamily="82" charset="0"/>
              </a:rPr>
              <a:t>Tell me about yourself:</a:t>
            </a:r>
            <a:endParaRPr lang="en-US" sz="2400" dirty="0">
              <a:latin typeface="Algerian" panose="04020705040A02060702" pitchFamily="82" charset="0"/>
            </a:endParaRPr>
          </a:p>
          <a:p>
            <a:pPr lvl="0"/>
            <a:r>
              <a:rPr lang="en-US" dirty="0"/>
              <a:t>Prepare a 1-2 minute summary that includes your background, key accomplishments, and why you’re excited about the opportunity.</a:t>
            </a:r>
          </a:p>
          <a:p>
            <a:pPr lvl="0"/>
            <a:r>
              <a:rPr lang="en-US" dirty="0"/>
              <a:t>Example: "I have 5 years of experience in project management, where I’ve successfully led cross-functional teams to deliver high-impact solutions on time and under budget. I’m passionate about working in a collaborative environment and am excited about the opportunity to bring my skills to your company."</a:t>
            </a:r>
          </a:p>
          <a:p>
            <a:pPr marL="0" indent="0">
              <a:buNone/>
            </a:pPr>
            <a:r>
              <a:rPr lang="en-US" dirty="0" smtClean="0"/>
              <a:t>  </a:t>
            </a:r>
            <a:r>
              <a:rPr lang="en-US" sz="2000" b="1" dirty="0">
                <a:latin typeface="Algerian" panose="04020705040A02060702" pitchFamily="82" charset="0"/>
              </a:rPr>
              <a:t>Why do you want to work here?</a:t>
            </a:r>
            <a:endParaRPr lang="en-US" sz="2000" dirty="0">
              <a:latin typeface="Algerian" panose="04020705040A02060702" pitchFamily="82" charset="0"/>
            </a:endParaRPr>
          </a:p>
          <a:p>
            <a:pPr lvl="0"/>
            <a:r>
              <a:rPr lang="en-US" dirty="0"/>
              <a:t>Align your values with the company’s mission and demonstrate knowledge about their culture.</a:t>
            </a:r>
          </a:p>
          <a:p>
            <a:pPr lvl="0"/>
            <a:r>
              <a:rPr lang="en-US" dirty="0"/>
              <a:t>Example: "I admire your company's commitment to sustainability and innovation, which aligns perfectly with my passion for creating environmentally conscious solutions."</a:t>
            </a:r>
          </a:p>
          <a:p>
            <a:endParaRPr lang="en-US" dirty="0"/>
          </a:p>
          <a:p>
            <a:endParaRPr lang="en-US" dirty="0"/>
          </a:p>
        </p:txBody>
      </p:sp>
    </p:spTree>
    <p:extLst>
      <p:ext uri="{BB962C8B-B14F-4D97-AF65-F5344CB8AC3E}">
        <p14:creationId xmlns:p14="http://schemas.microsoft.com/office/powerpoint/2010/main" val="677236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45910" y="941695"/>
            <a:ext cx="8782683" cy="4817660"/>
          </a:xfrm>
        </p:spPr>
        <p:txBody>
          <a:bodyPr>
            <a:normAutofit/>
          </a:bodyPr>
          <a:lstStyle/>
          <a:p>
            <a:pPr marL="0" lvl="0" indent="0">
              <a:buNone/>
            </a:pPr>
            <a:r>
              <a:rPr lang="en-US" sz="2400" b="1" dirty="0">
                <a:latin typeface="Algerian" panose="04020705040A02060702" pitchFamily="82" charset="0"/>
              </a:rPr>
              <a:t>What are your strengths and weaknesses?</a:t>
            </a:r>
            <a:endParaRPr lang="en-US" sz="2000" dirty="0">
              <a:latin typeface="Algerian" panose="04020705040A02060702" pitchFamily="82" charset="0"/>
            </a:endParaRPr>
          </a:p>
          <a:p>
            <a:pPr lvl="1"/>
            <a:r>
              <a:rPr lang="en-US" sz="1800" dirty="0"/>
              <a:t>Be honest, but focus on a weakness you're actively working to improve.</a:t>
            </a:r>
            <a:endParaRPr lang="en-US" dirty="0"/>
          </a:p>
          <a:p>
            <a:pPr lvl="1"/>
            <a:r>
              <a:rPr lang="en-US" sz="1800" dirty="0"/>
              <a:t>Example: "One of my weaknesses has been delegating tasks, as I tend to want to control every detail. However, I’ve been working on building trust with my team and providing more autonomy to them, which has improved our collaboration."</a:t>
            </a:r>
            <a:endParaRPr lang="en-US" dirty="0"/>
          </a:p>
          <a:p>
            <a:pPr marL="0" lvl="0" indent="0">
              <a:buNone/>
            </a:pPr>
            <a:r>
              <a:rPr lang="en-US" sz="2400" b="1" dirty="0">
                <a:latin typeface="Algerian" panose="04020705040A02060702" pitchFamily="82" charset="0"/>
              </a:rPr>
              <a:t>Where do you see yourself in 5 years?</a:t>
            </a:r>
            <a:endParaRPr lang="en-US" sz="2000" dirty="0">
              <a:latin typeface="Algerian" panose="04020705040A02060702" pitchFamily="82" charset="0"/>
            </a:endParaRPr>
          </a:p>
          <a:p>
            <a:pPr lvl="1"/>
            <a:r>
              <a:rPr lang="en-US" sz="1800" dirty="0"/>
              <a:t>Show that you’re motivated, but also demonstrate alignment with the company’s growth.</a:t>
            </a:r>
            <a:endParaRPr lang="en-US" dirty="0"/>
          </a:p>
          <a:p>
            <a:pPr lvl="1"/>
            <a:r>
              <a:rPr lang="en-US" sz="1800" dirty="0"/>
              <a:t>Example: "In 5 years, I see myself taking on greater leadership responsibilities, ideally managing a team of like-minded professionals in a company that values innovation and growth."</a:t>
            </a:r>
            <a:endParaRPr lang="en-US" dirty="0"/>
          </a:p>
          <a:p>
            <a:endParaRPr lang="en-US" sz="2000" dirty="0"/>
          </a:p>
        </p:txBody>
      </p:sp>
    </p:spTree>
    <p:extLst>
      <p:ext uri="{BB962C8B-B14F-4D97-AF65-F5344CB8AC3E}">
        <p14:creationId xmlns:p14="http://schemas.microsoft.com/office/powerpoint/2010/main" val="371572448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5400" b="1" dirty="0">
                <a:solidFill>
                  <a:srgbClr val="0070C0"/>
                </a:solidFill>
                <a:latin typeface="Algerian" panose="04020705040A02060702" pitchFamily="82" charset="0"/>
              </a:rPr>
              <a:t>Personal </a:t>
            </a:r>
            <a:r>
              <a:rPr lang="en-US" sz="5400" b="1" dirty="0" smtClean="0">
                <a:solidFill>
                  <a:srgbClr val="0070C0"/>
                </a:solidFill>
                <a:latin typeface="Algerian" panose="04020705040A02060702" pitchFamily="82" charset="0"/>
              </a:rPr>
              <a:t>Branding</a:t>
            </a:r>
            <a:r>
              <a:rPr lang="en-US" sz="5400" b="1" dirty="0">
                <a:solidFill>
                  <a:srgbClr val="0070C0"/>
                </a:solidFill>
                <a:latin typeface="Algerian" panose="04020705040A02060702" pitchFamily="82" charset="0"/>
              </a:rPr>
              <a:t/>
            </a:r>
            <a:br>
              <a:rPr lang="en-US" sz="5400" b="1" dirty="0">
                <a:solidFill>
                  <a:srgbClr val="0070C0"/>
                </a:solidFill>
                <a:latin typeface="Algerian" panose="04020705040A02060702" pitchFamily="82" charset="0"/>
              </a:rPr>
            </a:br>
            <a:endParaRPr lang="en-US" sz="5400" dirty="0">
              <a:solidFill>
                <a:srgbClr val="0070C0"/>
              </a:solidFill>
              <a:latin typeface="Algerian" panose="04020705040A02060702" pitchFamily="82" charset="0"/>
            </a:endParaRPr>
          </a:p>
        </p:txBody>
      </p:sp>
      <p:sp>
        <p:nvSpPr>
          <p:cNvPr id="3" name="Content Placeholder 2"/>
          <p:cNvSpPr>
            <a:spLocks noGrp="1"/>
          </p:cNvSpPr>
          <p:nvPr>
            <p:ph idx="1"/>
          </p:nvPr>
        </p:nvSpPr>
        <p:spPr>
          <a:xfrm>
            <a:off x="677334" y="1637731"/>
            <a:ext cx="8596668" cy="4577332"/>
          </a:xfrm>
        </p:spPr>
        <p:txBody>
          <a:bodyPr>
            <a:normAutofit lnSpcReduction="10000"/>
          </a:bodyPr>
          <a:lstStyle/>
          <a:p>
            <a:pPr marL="0" indent="0">
              <a:buNone/>
            </a:pPr>
            <a:r>
              <a:rPr lang="en-US" sz="2400" b="1" dirty="0"/>
              <a:t>What is Personal Branding?</a:t>
            </a:r>
            <a:endParaRPr lang="en-US" b="1" dirty="0"/>
          </a:p>
          <a:p>
            <a:pPr lvl="0"/>
            <a:r>
              <a:rPr lang="en-US" b="1" dirty="0"/>
              <a:t>Definition:</a:t>
            </a:r>
            <a:endParaRPr lang="en-US" dirty="0"/>
          </a:p>
          <a:p>
            <a:pPr lvl="1"/>
            <a:r>
              <a:rPr lang="en-US" dirty="0"/>
              <a:t>Personal branding is the process of developing and managing your professional identity.</a:t>
            </a:r>
          </a:p>
          <a:p>
            <a:pPr lvl="1"/>
            <a:r>
              <a:rPr lang="en-US" dirty="0"/>
              <a:t>It’s how you present yourself to the world, how people perceive you, and the reputation you build over time.</a:t>
            </a:r>
          </a:p>
          <a:p>
            <a:pPr marL="0" lvl="0" indent="0">
              <a:buNone/>
            </a:pPr>
            <a:r>
              <a:rPr lang="en-US" sz="2400" b="1" dirty="0"/>
              <a:t>Why Personal Branding </a:t>
            </a:r>
            <a:r>
              <a:rPr lang="en-US" sz="2400" b="1" dirty="0" smtClean="0"/>
              <a:t>Matters?</a:t>
            </a:r>
            <a:endParaRPr lang="en-US" sz="2400" dirty="0"/>
          </a:p>
          <a:p>
            <a:pPr lvl="1"/>
            <a:r>
              <a:rPr lang="en-US" b="1" dirty="0"/>
              <a:t>Differentiation:</a:t>
            </a:r>
            <a:r>
              <a:rPr lang="en-US" dirty="0"/>
              <a:t> In a competitive job market, your personal brand makes you stand out.</a:t>
            </a:r>
          </a:p>
          <a:p>
            <a:pPr lvl="1"/>
            <a:r>
              <a:rPr lang="en-US" b="1" dirty="0"/>
              <a:t>Authenticity:</a:t>
            </a:r>
            <a:r>
              <a:rPr lang="en-US" dirty="0"/>
              <a:t> It allows you to showcase what makes you unique—your skills, values, and passions.</a:t>
            </a:r>
          </a:p>
          <a:p>
            <a:pPr lvl="1"/>
            <a:r>
              <a:rPr lang="en-US" b="1" dirty="0"/>
              <a:t>Trust &amp; Influence:</a:t>
            </a:r>
            <a:r>
              <a:rPr lang="en-US" dirty="0"/>
              <a:t> A well-crafted personal brand creates credibility and authority in your field.</a:t>
            </a:r>
          </a:p>
          <a:p>
            <a:pPr marL="0" lvl="0" indent="0">
              <a:buNone/>
            </a:pPr>
            <a:r>
              <a:rPr lang="en-US" dirty="0"/>
              <a:t> </a:t>
            </a:r>
          </a:p>
          <a:p>
            <a:endParaRPr lang="en-US" dirty="0"/>
          </a:p>
        </p:txBody>
      </p:sp>
    </p:spTree>
    <p:extLst>
      <p:ext uri="{BB962C8B-B14F-4D97-AF65-F5344CB8AC3E}">
        <p14:creationId xmlns:p14="http://schemas.microsoft.com/office/powerpoint/2010/main" val="120514945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85812" y="1414463"/>
            <a:ext cx="8488189" cy="4626899"/>
          </a:xfrm>
        </p:spPr>
        <p:txBody>
          <a:bodyPr>
            <a:normAutofit/>
          </a:bodyPr>
          <a:lstStyle/>
          <a:p>
            <a:pPr marL="0" indent="0">
              <a:buNone/>
            </a:pPr>
            <a:r>
              <a:rPr lang="en-US" sz="2400" b="1" dirty="0"/>
              <a:t>Key Elements of Personal Branding:</a:t>
            </a:r>
            <a:endParaRPr lang="en-US" sz="2400" dirty="0"/>
          </a:p>
          <a:p>
            <a:pPr lvl="1"/>
            <a:r>
              <a:rPr lang="en-US" sz="2000" b="1" dirty="0"/>
              <a:t>Reputation:</a:t>
            </a:r>
            <a:r>
              <a:rPr lang="en-US" sz="2000" dirty="0"/>
              <a:t> What others think of you based on your actions, consistency, and contributions.</a:t>
            </a:r>
          </a:p>
          <a:p>
            <a:pPr lvl="1"/>
            <a:r>
              <a:rPr lang="en-US" sz="2000" b="1" dirty="0"/>
              <a:t>Values:</a:t>
            </a:r>
            <a:r>
              <a:rPr lang="en-US" sz="2000" dirty="0"/>
              <a:t> Your principles and ethics guide your behavior, decisions, and interactions.</a:t>
            </a:r>
          </a:p>
          <a:p>
            <a:pPr lvl="1"/>
            <a:r>
              <a:rPr lang="en-US" sz="2000" b="1" dirty="0"/>
              <a:t>Skills &amp; Expertise:</a:t>
            </a:r>
            <a:r>
              <a:rPr lang="en-US" sz="2000" dirty="0"/>
              <a:t> How you apply your talents and knowledge in your career.</a:t>
            </a:r>
          </a:p>
          <a:p>
            <a:pPr lvl="1"/>
            <a:r>
              <a:rPr lang="en-US" sz="2000" b="1" dirty="0"/>
              <a:t>Online Presence:</a:t>
            </a:r>
            <a:r>
              <a:rPr lang="en-US" sz="2000" dirty="0"/>
              <a:t> Social media profiles, personal website, LinkedIn, etc.</a:t>
            </a:r>
          </a:p>
          <a:p>
            <a:endParaRPr lang="en-US" sz="2400" dirty="0"/>
          </a:p>
        </p:txBody>
      </p:sp>
    </p:spTree>
    <p:extLst>
      <p:ext uri="{BB962C8B-B14F-4D97-AF65-F5344CB8AC3E}">
        <p14:creationId xmlns:p14="http://schemas.microsoft.com/office/powerpoint/2010/main" val="147475963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solidFill>
                  <a:srgbClr val="0070C0"/>
                </a:solidFill>
                <a:latin typeface="Algerian" panose="04020705040A02060702" pitchFamily="82" charset="0"/>
              </a:rPr>
              <a:t>Steps to Building Your Personal Brand</a:t>
            </a:r>
          </a:p>
        </p:txBody>
      </p:sp>
      <p:sp>
        <p:nvSpPr>
          <p:cNvPr id="3" name="Content Placeholder 2"/>
          <p:cNvSpPr>
            <a:spLocks noGrp="1"/>
          </p:cNvSpPr>
          <p:nvPr>
            <p:ph idx="1"/>
          </p:nvPr>
        </p:nvSpPr>
        <p:spPr>
          <a:xfrm>
            <a:off x="677334" y="1930401"/>
            <a:ext cx="8596668" cy="4542970"/>
          </a:xfrm>
        </p:spPr>
        <p:txBody>
          <a:bodyPr>
            <a:normAutofit/>
          </a:bodyPr>
          <a:lstStyle/>
          <a:p>
            <a:pPr marL="0" indent="0">
              <a:buNone/>
            </a:pPr>
            <a:r>
              <a:rPr lang="en-US" sz="2400" dirty="0">
                <a:latin typeface="Algerian" panose="04020705040A02060702" pitchFamily="82" charset="0"/>
              </a:rPr>
              <a:t>Self-Assessment:</a:t>
            </a:r>
          </a:p>
          <a:p>
            <a:pPr lvl="0"/>
            <a:r>
              <a:rPr lang="en-US" sz="2000" dirty="0"/>
              <a:t>Identify your strengths, values, and passions.</a:t>
            </a:r>
          </a:p>
          <a:p>
            <a:pPr lvl="0"/>
            <a:r>
              <a:rPr lang="en-US" sz="2000" dirty="0"/>
              <a:t>Consider the traits you want people to associate with you. (e.g., innovative, dependable, approachable)</a:t>
            </a:r>
          </a:p>
          <a:p>
            <a:pPr lvl="0"/>
            <a:r>
              <a:rPr lang="en-US" sz="2000" dirty="0"/>
              <a:t>Reflect on your achievements and experiences to shape your narrative.</a:t>
            </a:r>
          </a:p>
          <a:p>
            <a:pPr marL="0" indent="0">
              <a:buNone/>
            </a:pPr>
            <a:r>
              <a:rPr lang="en-US" sz="2000" dirty="0" smtClean="0"/>
              <a:t> </a:t>
            </a:r>
            <a:r>
              <a:rPr lang="en-US" sz="2400" dirty="0">
                <a:latin typeface="Algerian" panose="04020705040A02060702" pitchFamily="82" charset="0"/>
              </a:rPr>
              <a:t>Define Your Brand Message:</a:t>
            </a:r>
          </a:p>
          <a:p>
            <a:pPr lvl="0"/>
            <a:r>
              <a:rPr lang="en-US" sz="2000" b="1" dirty="0"/>
              <a:t>Elevator Pitch:</a:t>
            </a:r>
            <a:r>
              <a:rPr lang="en-US" sz="2000" dirty="0"/>
              <a:t> Create a concise, compelling statement that explains who you are, what you do, and what sets you apart.</a:t>
            </a:r>
          </a:p>
          <a:p>
            <a:pPr lvl="0"/>
            <a:r>
              <a:rPr lang="en-US" sz="2000" dirty="0"/>
              <a:t>Example: "I help companies streamline their digital marketing strategies by combining data analytics with creative content."</a:t>
            </a:r>
          </a:p>
          <a:p>
            <a:endParaRPr lang="en-US" dirty="0"/>
          </a:p>
        </p:txBody>
      </p:sp>
    </p:spTree>
    <p:extLst>
      <p:ext uri="{BB962C8B-B14F-4D97-AF65-F5344CB8AC3E}">
        <p14:creationId xmlns:p14="http://schemas.microsoft.com/office/powerpoint/2010/main" val="6485481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solidFill>
                  <a:srgbClr val="0070C0"/>
                </a:solidFill>
                <a:latin typeface="Algerian" panose="04020705040A02060702" pitchFamily="82" charset="0"/>
              </a:rPr>
              <a:t>UNDERSTANDING THE RESUME</a:t>
            </a:r>
            <a:r>
              <a:rPr lang="en-US" sz="4000" dirty="0" smtClean="0">
                <a:solidFill>
                  <a:srgbClr val="0070C0"/>
                </a:solidFill>
                <a:latin typeface="Algerian" panose="04020705040A02060702" pitchFamily="82" charset="0"/>
              </a:rPr>
              <a:t>:</a:t>
            </a:r>
            <a:r>
              <a:rPr lang="en-US" sz="4000" dirty="0">
                <a:solidFill>
                  <a:srgbClr val="0070C0"/>
                </a:solidFill>
                <a:latin typeface="Algerian" panose="04020705040A02060702" pitchFamily="82" charset="0"/>
              </a:rPr>
              <a:t> SECTIONS</a:t>
            </a:r>
          </a:p>
        </p:txBody>
      </p:sp>
      <p:sp>
        <p:nvSpPr>
          <p:cNvPr id="3" name="Content Placeholder 2"/>
          <p:cNvSpPr>
            <a:spLocks noGrp="1"/>
          </p:cNvSpPr>
          <p:nvPr>
            <p:ph idx="1"/>
          </p:nvPr>
        </p:nvSpPr>
        <p:spPr>
          <a:xfrm>
            <a:off x="794900" y="1930400"/>
            <a:ext cx="8596668" cy="3880773"/>
          </a:xfrm>
        </p:spPr>
        <p:txBody>
          <a:bodyPr>
            <a:normAutofit fontScale="70000" lnSpcReduction="20000"/>
          </a:bodyPr>
          <a:lstStyle/>
          <a:p>
            <a:pPr marL="0" indent="0">
              <a:buNone/>
            </a:pPr>
            <a:r>
              <a:rPr lang="en-US" sz="2900" dirty="0" smtClean="0">
                <a:solidFill>
                  <a:schemeClr val="tx1"/>
                </a:solidFill>
                <a:latin typeface="Algerian" panose="04020705040A02060702" pitchFamily="82" charset="0"/>
              </a:rPr>
              <a:t>These </a:t>
            </a:r>
            <a:r>
              <a:rPr lang="en-US" sz="2900" dirty="0">
                <a:solidFill>
                  <a:schemeClr val="tx1"/>
                </a:solidFill>
                <a:latin typeface="Algerian" panose="04020705040A02060702" pitchFamily="82" charset="0"/>
              </a:rPr>
              <a:t>are the different sections that will go into your resume They will appear on your resume in the same order ax mentioned </a:t>
            </a:r>
            <a:r>
              <a:rPr lang="en-US" sz="2900" dirty="0" smtClean="0">
                <a:solidFill>
                  <a:schemeClr val="tx1"/>
                </a:solidFill>
                <a:latin typeface="Algerian" panose="04020705040A02060702" pitchFamily="82" charset="0"/>
              </a:rPr>
              <a:t>here</a:t>
            </a:r>
          </a:p>
          <a:p>
            <a:pPr marL="0" indent="0">
              <a:buNone/>
            </a:pPr>
            <a:r>
              <a:rPr lang="en-US" sz="3100" dirty="0" smtClean="0">
                <a:solidFill>
                  <a:srgbClr val="0070C0"/>
                </a:solidFill>
              </a:rPr>
              <a:t> </a:t>
            </a:r>
            <a:r>
              <a:rPr lang="en-US" sz="3100" dirty="0">
                <a:solidFill>
                  <a:srgbClr val="0070C0"/>
                </a:solidFill>
              </a:rPr>
              <a:t>Section </a:t>
            </a:r>
            <a:r>
              <a:rPr lang="en-US" sz="3100" dirty="0" smtClean="0">
                <a:solidFill>
                  <a:srgbClr val="0070C0"/>
                </a:solidFill>
              </a:rPr>
              <a:t>: </a:t>
            </a:r>
            <a:r>
              <a:rPr lang="en-US" sz="3100" dirty="0">
                <a:solidFill>
                  <a:srgbClr val="0070C0"/>
                </a:solidFill>
              </a:rPr>
              <a:t>What is the employer looking for</a:t>
            </a:r>
            <a:r>
              <a:rPr lang="en-US" sz="3100" dirty="0" smtClean="0">
                <a:solidFill>
                  <a:srgbClr val="0070C0"/>
                </a:solidFill>
              </a:rPr>
              <a:t> </a:t>
            </a:r>
          </a:p>
          <a:p>
            <a:pPr marL="0" indent="0">
              <a:buNone/>
            </a:pPr>
            <a:r>
              <a:rPr lang="en-US" sz="3100" dirty="0" smtClean="0">
                <a:latin typeface="Algerian" panose="04020705040A02060702" pitchFamily="82" charset="0"/>
                <a:cs typeface="Calibri" panose="020F0502020204030204" pitchFamily="34" charset="0"/>
              </a:rPr>
              <a:t>1.Header : </a:t>
            </a:r>
            <a:r>
              <a:rPr lang="en-US" sz="3100" dirty="0">
                <a:latin typeface="Calibri" panose="020F0502020204030204" pitchFamily="34" charset="0"/>
                <a:cs typeface="Calibri" panose="020F0502020204030204" pitchFamily="34" charset="0"/>
              </a:rPr>
              <a:t>Your identity and to contact you </a:t>
            </a:r>
            <a:endParaRPr lang="en-US" sz="3100" dirty="0" smtClean="0">
              <a:latin typeface="Calibri" panose="020F0502020204030204" pitchFamily="34" charset="0"/>
              <a:cs typeface="Calibri" panose="020F0502020204030204" pitchFamily="34" charset="0"/>
            </a:endParaRPr>
          </a:p>
          <a:p>
            <a:pPr marL="0" indent="0">
              <a:buNone/>
            </a:pPr>
            <a:r>
              <a:rPr lang="en-US" sz="3100" dirty="0" smtClean="0">
                <a:latin typeface="Algerian" panose="04020705040A02060702" pitchFamily="82" charset="0"/>
                <a:cs typeface="Calibri" panose="020F0502020204030204" pitchFamily="34" charset="0"/>
              </a:rPr>
              <a:t>2.Objective :</a:t>
            </a:r>
            <a:r>
              <a:rPr lang="en-US" sz="3100" dirty="0" smtClean="0">
                <a:latin typeface="Calibri" panose="020F0502020204030204" pitchFamily="34" charset="0"/>
                <a:cs typeface="Calibri" panose="020F0502020204030204" pitchFamily="34" charset="0"/>
              </a:rPr>
              <a:t>To </a:t>
            </a:r>
            <a:r>
              <a:rPr lang="en-US" sz="3100" dirty="0">
                <a:latin typeface="Calibri" panose="020F0502020204030204" pitchFamily="34" charset="0"/>
                <a:cs typeface="Calibri" panose="020F0502020204030204" pitchFamily="34" charset="0"/>
              </a:rPr>
              <a:t>check if their requirement and your objective </a:t>
            </a:r>
            <a:r>
              <a:rPr lang="en-US" sz="3100" dirty="0" smtClean="0">
                <a:latin typeface="Calibri" panose="020F0502020204030204" pitchFamily="34" charset="0"/>
                <a:cs typeface="Calibri" panose="020F0502020204030204" pitchFamily="34" charset="0"/>
              </a:rPr>
              <a:t>match</a:t>
            </a:r>
          </a:p>
          <a:p>
            <a:pPr marL="0" indent="0">
              <a:buNone/>
            </a:pPr>
            <a:r>
              <a:rPr lang="en-US" sz="3100" dirty="0" smtClean="0">
                <a:latin typeface="Algerian" panose="04020705040A02060702" pitchFamily="82" charset="0"/>
                <a:cs typeface="Calibri" panose="020F0502020204030204" pitchFamily="34" charset="0"/>
              </a:rPr>
              <a:t> 3.Education :</a:t>
            </a:r>
            <a:r>
              <a:rPr lang="en-US" sz="3100" dirty="0" smtClean="0">
                <a:latin typeface="Calibri" panose="020F0502020204030204" pitchFamily="34" charset="0"/>
                <a:cs typeface="Calibri" panose="020F0502020204030204" pitchFamily="34" charset="0"/>
              </a:rPr>
              <a:t>To check if you have the basic qualification for the job/ internship you are applying for</a:t>
            </a:r>
          </a:p>
          <a:p>
            <a:pPr marL="0" indent="0">
              <a:buNone/>
            </a:pPr>
            <a:r>
              <a:rPr lang="en-US" sz="3100" dirty="0" smtClean="0">
                <a:latin typeface="Calibri" panose="020F0502020204030204" pitchFamily="34" charset="0"/>
                <a:cs typeface="Calibri" panose="020F0502020204030204" pitchFamily="34" charset="0"/>
              </a:rPr>
              <a:t> </a:t>
            </a:r>
            <a:r>
              <a:rPr lang="en-US" sz="3100" dirty="0" smtClean="0">
                <a:latin typeface="Algerian" panose="04020705040A02060702" pitchFamily="82" charset="0"/>
                <a:cs typeface="Calibri" panose="020F0502020204030204" pitchFamily="34" charset="0"/>
              </a:rPr>
              <a:t>4.Practical</a:t>
            </a:r>
            <a:r>
              <a:rPr lang="en-US" sz="3100" dirty="0">
                <a:latin typeface="Algerian" panose="04020705040A02060702" pitchFamily="82" charset="0"/>
                <a:cs typeface="Calibri" panose="020F0502020204030204" pitchFamily="34" charset="0"/>
              </a:rPr>
              <a:t> Experience/ Projects </a:t>
            </a:r>
            <a:r>
              <a:rPr lang="en-US" sz="3100" dirty="0" smtClean="0">
                <a:latin typeface="Algerian" panose="04020705040A02060702" pitchFamily="82" charset="0"/>
                <a:cs typeface="Calibri" panose="020F0502020204030204" pitchFamily="34" charset="0"/>
              </a:rPr>
              <a:t>: </a:t>
            </a:r>
            <a:r>
              <a:rPr lang="en-US" sz="3100" dirty="0" smtClean="0">
                <a:latin typeface="Calibri" panose="020F0502020204030204" pitchFamily="34" charset="0"/>
                <a:cs typeface="Calibri" panose="020F0502020204030204" pitchFamily="34" charset="0"/>
              </a:rPr>
              <a:t>To </a:t>
            </a:r>
            <a:r>
              <a:rPr lang="en-US" sz="3100" dirty="0">
                <a:latin typeface="Calibri" panose="020F0502020204030204" pitchFamily="34" charset="0"/>
                <a:cs typeface="Calibri" panose="020F0502020204030204" pitchFamily="34" charset="0"/>
              </a:rPr>
              <a:t>see if you have done anything that reflects your potential capability. </a:t>
            </a:r>
            <a:r>
              <a:rPr lang="en-US" sz="3100" dirty="0" smtClean="0">
                <a:latin typeface="Calibri" panose="020F0502020204030204" pitchFamily="34" charset="0"/>
                <a:cs typeface="Calibri" panose="020F0502020204030204" pitchFamily="34" charset="0"/>
              </a:rPr>
              <a:t>Also</a:t>
            </a:r>
            <a:r>
              <a:rPr lang="en-US" sz="3100" dirty="0">
                <a:latin typeface="Calibri" panose="020F0502020204030204" pitchFamily="34" charset="0"/>
                <a:cs typeface="Calibri" panose="020F0502020204030204" pitchFamily="34" charset="0"/>
              </a:rPr>
              <a:t>, to see how different are you from your </a:t>
            </a:r>
            <a:r>
              <a:rPr lang="en-US" sz="3100" dirty="0" smtClean="0">
                <a:latin typeface="Calibri" panose="020F0502020204030204" pitchFamily="34" charset="0"/>
                <a:cs typeface="Calibri" panose="020F0502020204030204" pitchFamily="34" charset="0"/>
              </a:rPr>
              <a:t>peers.  </a:t>
            </a:r>
            <a:endParaRPr lang="en-US" sz="31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66175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nodeType="clickEffect">
                                  <p:stCondLst>
                                    <p:cond delay="0"/>
                                  </p:stCondLst>
                                  <p:childTnLst>
                                    <p:anim calcmode="lin" valueType="num">
                                      <p:cBhvr additive="base">
                                        <p:cTn id="11" dur="500"/>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p:tgtEl>
                                          <p:spTgt spid="3">
                                            <p:txEl>
                                              <p:pRg st="0" end="0"/>
                                            </p:txEl>
                                          </p:spTgt>
                                        </p:tgtEl>
                                        <p:attrNameLst>
                                          <p:attrName>ppt_y</p:attrName>
                                        </p:attrNameLst>
                                      </p:cBhvr>
                                      <p:tavLst>
                                        <p:tav tm="0">
                                          <p:val>
                                            <p:strVal val="ppt_y"/>
                                          </p:val>
                                        </p:tav>
                                        <p:tav tm="100000">
                                          <p:val>
                                            <p:strVal val="1+ppt_h/2"/>
                                          </p:val>
                                        </p:tav>
                                      </p:tavLst>
                                    </p:anim>
                                    <p:set>
                                      <p:cBhvr>
                                        <p:cTn id="13" dur="1" fill="hold">
                                          <p:stCondLst>
                                            <p:cond delay="499"/>
                                          </p:stCondLst>
                                        </p:cTn>
                                        <p:tgtEl>
                                          <p:spTgt spid="3">
                                            <p:txEl>
                                              <p:pRg st="0" end="0"/>
                                            </p:txEl>
                                          </p:spTgt>
                                        </p:tgtEl>
                                        <p:attrNameLst>
                                          <p:attrName>style.visibility</p:attrName>
                                        </p:attrNameLst>
                                      </p:cBhvr>
                                      <p:to>
                                        <p:strVal val="hidden"/>
                                      </p:to>
                                    </p:set>
                                  </p:childTnLst>
                                </p:cTn>
                              </p:par>
                              <p:par>
                                <p:cTn id="14" presetID="2" presetClass="exit" presetSubtype="4" fill="hold" nodeType="withEffect">
                                  <p:stCondLst>
                                    <p:cond delay="0"/>
                                  </p:stCondLst>
                                  <p:childTnLst>
                                    <p:anim calcmode="lin" valueType="num">
                                      <p:cBhvr additive="base">
                                        <p:cTn id="15" dur="500"/>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p:tgtEl>
                                          <p:spTgt spid="3">
                                            <p:txEl>
                                              <p:pRg st="1" end="1"/>
                                            </p:txEl>
                                          </p:spTgt>
                                        </p:tgtEl>
                                        <p:attrNameLst>
                                          <p:attrName>ppt_y</p:attrName>
                                        </p:attrNameLst>
                                      </p:cBhvr>
                                      <p:tavLst>
                                        <p:tav tm="0">
                                          <p:val>
                                            <p:strVal val="ppt_y"/>
                                          </p:val>
                                        </p:tav>
                                        <p:tav tm="100000">
                                          <p:val>
                                            <p:strVal val="1+ppt_h/2"/>
                                          </p:val>
                                        </p:tav>
                                      </p:tavLst>
                                    </p:anim>
                                    <p:set>
                                      <p:cBhvr>
                                        <p:cTn id="17" dur="1" fill="hold">
                                          <p:stCondLst>
                                            <p:cond delay="499"/>
                                          </p:stCondLst>
                                        </p:cTn>
                                        <p:tgtEl>
                                          <p:spTgt spid="3">
                                            <p:txEl>
                                              <p:pRg st="1" end="1"/>
                                            </p:txEl>
                                          </p:spTgt>
                                        </p:tgtEl>
                                        <p:attrNameLst>
                                          <p:attrName>style.visibility</p:attrName>
                                        </p:attrNameLst>
                                      </p:cBhvr>
                                      <p:to>
                                        <p:strVal val="hidden"/>
                                      </p:to>
                                    </p:set>
                                  </p:childTnLst>
                                </p:cTn>
                              </p:par>
                              <p:par>
                                <p:cTn id="18" presetID="2" presetClass="exit" presetSubtype="4" fill="hold" nodeType="withEffect">
                                  <p:stCondLst>
                                    <p:cond delay="0"/>
                                  </p:stCondLst>
                                  <p:childTnLst>
                                    <p:anim calcmode="lin" valueType="num">
                                      <p:cBhvr additive="base">
                                        <p:cTn id="19" dur="500"/>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p:tgtEl>
                                          <p:spTgt spid="3">
                                            <p:txEl>
                                              <p:pRg st="2" end="2"/>
                                            </p:txEl>
                                          </p:spTgt>
                                        </p:tgtEl>
                                        <p:attrNameLst>
                                          <p:attrName>ppt_y</p:attrName>
                                        </p:attrNameLst>
                                      </p:cBhvr>
                                      <p:tavLst>
                                        <p:tav tm="0">
                                          <p:val>
                                            <p:strVal val="ppt_y"/>
                                          </p:val>
                                        </p:tav>
                                        <p:tav tm="100000">
                                          <p:val>
                                            <p:strVal val="1+ppt_h/2"/>
                                          </p:val>
                                        </p:tav>
                                      </p:tavLst>
                                    </p:anim>
                                    <p:set>
                                      <p:cBhvr>
                                        <p:cTn id="21" dur="1" fill="hold">
                                          <p:stCondLst>
                                            <p:cond delay="499"/>
                                          </p:stCondLst>
                                        </p:cTn>
                                        <p:tgtEl>
                                          <p:spTgt spid="3">
                                            <p:txEl>
                                              <p:pRg st="2" end="2"/>
                                            </p:txEl>
                                          </p:spTgt>
                                        </p:tgtEl>
                                        <p:attrNameLst>
                                          <p:attrName>style.visibility</p:attrName>
                                        </p:attrNameLst>
                                      </p:cBhvr>
                                      <p:to>
                                        <p:strVal val="hidden"/>
                                      </p:to>
                                    </p:set>
                                  </p:childTnLst>
                                </p:cTn>
                              </p:par>
                              <p:par>
                                <p:cTn id="22" presetID="2" presetClass="exit" presetSubtype="4" fill="hold" nodeType="withEffect">
                                  <p:stCondLst>
                                    <p:cond delay="0"/>
                                  </p:stCondLst>
                                  <p:childTnLst>
                                    <p:anim calcmode="lin" valueType="num">
                                      <p:cBhvr additive="base">
                                        <p:cTn id="23" dur="500"/>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p:tgtEl>
                                          <p:spTgt spid="3">
                                            <p:txEl>
                                              <p:pRg st="3" end="3"/>
                                            </p:txEl>
                                          </p:spTgt>
                                        </p:tgtEl>
                                        <p:attrNameLst>
                                          <p:attrName>ppt_y</p:attrName>
                                        </p:attrNameLst>
                                      </p:cBhvr>
                                      <p:tavLst>
                                        <p:tav tm="0">
                                          <p:val>
                                            <p:strVal val="ppt_y"/>
                                          </p:val>
                                        </p:tav>
                                        <p:tav tm="100000">
                                          <p:val>
                                            <p:strVal val="1+ppt_h/2"/>
                                          </p:val>
                                        </p:tav>
                                      </p:tavLst>
                                    </p:anim>
                                    <p:set>
                                      <p:cBhvr>
                                        <p:cTn id="25" dur="1" fill="hold">
                                          <p:stCondLst>
                                            <p:cond delay="499"/>
                                          </p:stCondLst>
                                        </p:cTn>
                                        <p:tgtEl>
                                          <p:spTgt spid="3">
                                            <p:txEl>
                                              <p:pRg st="3" end="3"/>
                                            </p:txEl>
                                          </p:spTgt>
                                        </p:tgtEl>
                                        <p:attrNameLst>
                                          <p:attrName>style.visibility</p:attrName>
                                        </p:attrNameLst>
                                      </p:cBhvr>
                                      <p:to>
                                        <p:strVal val="hidden"/>
                                      </p:to>
                                    </p:set>
                                  </p:childTnLst>
                                </p:cTn>
                              </p:par>
                              <p:par>
                                <p:cTn id="26" presetID="2" presetClass="exit" presetSubtype="4" fill="hold" nodeType="withEffect">
                                  <p:stCondLst>
                                    <p:cond delay="0"/>
                                  </p:stCondLst>
                                  <p:childTnLst>
                                    <p:anim calcmode="lin" valueType="num">
                                      <p:cBhvr additive="base">
                                        <p:cTn id="27" dur="500"/>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p:tgtEl>
                                          <p:spTgt spid="3">
                                            <p:txEl>
                                              <p:pRg st="4" end="4"/>
                                            </p:txEl>
                                          </p:spTgt>
                                        </p:tgtEl>
                                        <p:attrNameLst>
                                          <p:attrName>ppt_y</p:attrName>
                                        </p:attrNameLst>
                                      </p:cBhvr>
                                      <p:tavLst>
                                        <p:tav tm="0">
                                          <p:val>
                                            <p:strVal val="ppt_y"/>
                                          </p:val>
                                        </p:tav>
                                        <p:tav tm="100000">
                                          <p:val>
                                            <p:strVal val="1+ppt_h/2"/>
                                          </p:val>
                                        </p:tav>
                                      </p:tavLst>
                                    </p:anim>
                                    <p:set>
                                      <p:cBhvr>
                                        <p:cTn id="29" dur="1" fill="hold">
                                          <p:stCondLst>
                                            <p:cond delay="499"/>
                                          </p:stCondLst>
                                        </p:cTn>
                                        <p:tgtEl>
                                          <p:spTgt spid="3">
                                            <p:txEl>
                                              <p:pRg st="4" end="4"/>
                                            </p:txEl>
                                          </p:spTgt>
                                        </p:tgtEl>
                                        <p:attrNameLst>
                                          <p:attrName>style.visibility</p:attrName>
                                        </p:attrNameLst>
                                      </p:cBhvr>
                                      <p:to>
                                        <p:strVal val="hidden"/>
                                      </p:to>
                                    </p:set>
                                  </p:childTnLst>
                                </p:cTn>
                              </p:par>
                              <p:par>
                                <p:cTn id="30" presetID="2" presetClass="exit" presetSubtype="4" fill="hold" nodeType="withEffect">
                                  <p:stCondLst>
                                    <p:cond delay="0"/>
                                  </p:stCondLst>
                                  <p:childTnLst>
                                    <p:anim calcmode="lin" valueType="num">
                                      <p:cBhvr additive="base">
                                        <p:cTn id="31" dur="500"/>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p:tgtEl>
                                          <p:spTgt spid="3">
                                            <p:txEl>
                                              <p:pRg st="5" end="5"/>
                                            </p:txEl>
                                          </p:spTgt>
                                        </p:tgtEl>
                                        <p:attrNameLst>
                                          <p:attrName>ppt_y</p:attrName>
                                        </p:attrNameLst>
                                      </p:cBhvr>
                                      <p:tavLst>
                                        <p:tav tm="0">
                                          <p:val>
                                            <p:strVal val="ppt_y"/>
                                          </p:val>
                                        </p:tav>
                                        <p:tav tm="100000">
                                          <p:val>
                                            <p:strVal val="1+ppt_h/2"/>
                                          </p:val>
                                        </p:tav>
                                      </p:tavLst>
                                    </p:anim>
                                    <p:set>
                                      <p:cBhvr>
                                        <p:cTn id="33" dur="1" fill="hold">
                                          <p:stCondLst>
                                            <p:cond delay="499"/>
                                          </p:stCondLst>
                                        </p:cTn>
                                        <p:tgtEl>
                                          <p:spTgt spid="3">
                                            <p:txEl>
                                              <p:pRg st="5" end="5"/>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7028" y="508000"/>
            <a:ext cx="8795031" cy="5660571"/>
          </a:xfrm>
        </p:spPr>
        <p:txBody>
          <a:bodyPr/>
          <a:lstStyle/>
          <a:p>
            <a:pPr marL="0" indent="0">
              <a:buNone/>
            </a:pPr>
            <a:r>
              <a:rPr lang="en-US" b="1" dirty="0"/>
              <a:t>Consistency Across Platforms:</a:t>
            </a:r>
            <a:endParaRPr lang="en-US" dirty="0"/>
          </a:p>
          <a:p>
            <a:pPr lvl="0"/>
            <a:r>
              <a:rPr lang="en-US" dirty="0"/>
              <a:t>Ensure your online presence (LinkedIn, personal website, etc.) reflects your professional persona.</a:t>
            </a:r>
          </a:p>
          <a:p>
            <a:pPr lvl="0"/>
            <a:r>
              <a:rPr lang="en-US" dirty="0"/>
              <a:t>Maintain consistency in your messaging, imagery, and tone across social media profiles.</a:t>
            </a:r>
          </a:p>
          <a:p>
            <a:pPr marL="0" indent="0">
              <a:buNone/>
            </a:pPr>
            <a:r>
              <a:rPr lang="en-US" dirty="0" smtClean="0"/>
              <a:t> </a:t>
            </a:r>
            <a:r>
              <a:rPr lang="en-US" b="1" dirty="0"/>
              <a:t>Networking &amp; Relationships:</a:t>
            </a:r>
            <a:endParaRPr lang="en-US" dirty="0"/>
          </a:p>
          <a:p>
            <a:pPr lvl="0"/>
            <a:r>
              <a:rPr lang="en-US" dirty="0"/>
              <a:t>Build a network of professionals who align with your brand values and can amplify your reputation.</a:t>
            </a:r>
          </a:p>
          <a:p>
            <a:pPr lvl="0"/>
            <a:r>
              <a:rPr lang="en-US" dirty="0"/>
              <a:t>Attend industry events, engage on LinkedIn, and seek out mentorship opportunities.</a:t>
            </a:r>
          </a:p>
          <a:p>
            <a:pPr marL="0" indent="0">
              <a:buNone/>
            </a:pPr>
            <a:r>
              <a:rPr lang="en-US" dirty="0" smtClean="0"/>
              <a:t> </a:t>
            </a:r>
            <a:r>
              <a:rPr lang="en-US" b="1" dirty="0"/>
              <a:t>Continuous Improvement:</a:t>
            </a:r>
            <a:endParaRPr lang="en-US" dirty="0"/>
          </a:p>
          <a:p>
            <a:pPr lvl="0"/>
            <a:r>
              <a:rPr lang="en-US" dirty="0"/>
              <a:t>Stay current in your field by learning new skills and keeping up with trends.</a:t>
            </a:r>
          </a:p>
          <a:p>
            <a:pPr lvl="0"/>
            <a:r>
              <a:rPr lang="en-US" dirty="0"/>
              <a:t>Continuously refine your brand based on feedback and new experiences.</a:t>
            </a:r>
          </a:p>
          <a:p>
            <a:pPr marL="0" indent="0">
              <a:buNone/>
            </a:pPr>
            <a:endParaRPr lang="en-US" dirty="0"/>
          </a:p>
          <a:p>
            <a:endParaRPr lang="en-US" dirty="0"/>
          </a:p>
        </p:txBody>
      </p:sp>
    </p:spTree>
    <p:extLst>
      <p:ext uri="{BB962C8B-B14F-4D97-AF65-F5344CB8AC3E}">
        <p14:creationId xmlns:p14="http://schemas.microsoft.com/office/powerpoint/2010/main" val="194815638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400" b="1" dirty="0">
                <a:solidFill>
                  <a:srgbClr val="0070C0"/>
                </a:solidFill>
                <a:latin typeface="Algerian" panose="04020705040A02060702" pitchFamily="82" charset="0"/>
              </a:rPr>
              <a:t>Online Presence &amp; Social Media</a:t>
            </a:r>
            <a:br>
              <a:rPr lang="en-US" sz="4400" b="1" dirty="0">
                <a:solidFill>
                  <a:srgbClr val="0070C0"/>
                </a:solidFill>
                <a:latin typeface="Algerian" panose="04020705040A02060702" pitchFamily="82" charset="0"/>
              </a:rPr>
            </a:br>
            <a:endParaRPr lang="en-US" sz="4400" dirty="0">
              <a:solidFill>
                <a:srgbClr val="0070C0"/>
              </a:solidFill>
              <a:latin typeface="Algerian" panose="04020705040A02060702" pitchFamily="82" charset="0"/>
            </a:endParaRPr>
          </a:p>
        </p:txBody>
      </p:sp>
      <p:sp>
        <p:nvSpPr>
          <p:cNvPr id="3" name="Content Placeholder 2"/>
          <p:cNvSpPr>
            <a:spLocks noGrp="1"/>
          </p:cNvSpPr>
          <p:nvPr>
            <p:ph idx="1"/>
          </p:nvPr>
        </p:nvSpPr>
        <p:spPr/>
        <p:txBody>
          <a:bodyPr/>
          <a:lstStyle/>
          <a:p>
            <a:pPr marL="0" indent="0">
              <a:buNone/>
            </a:pPr>
            <a:endParaRPr lang="en-US" b="1" dirty="0"/>
          </a:p>
          <a:p>
            <a:pPr lvl="0"/>
            <a:r>
              <a:rPr lang="en-US" sz="2400" b="1" dirty="0"/>
              <a:t>LinkedIn:</a:t>
            </a:r>
            <a:r>
              <a:rPr lang="en-US" sz="2400" dirty="0"/>
              <a:t> Key components of an effective LinkedIn profile</a:t>
            </a:r>
          </a:p>
          <a:p>
            <a:pPr lvl="0"/>
            <a:r>
              <a:rPr lang="en-US" sz="2400" b="1" dirty="0"/>
              <a:t>Social Media Presence:</a:t>
            </a:r>
            <a:r>
              <a:rPr lang="en-US" sz="2400" dirty="0"/>
              <a:t> Ensuring your online presence aligns with your brand</a:t>
            </a:r>
          </a:p>
          <a:p>
            <a:pPr lvl="0"/>
            <a:r>
              <a:rPr lang="en-US" sz="2400" dirty="0"/>
              <a:t>Tips for curating your personal brand online (personal blog, portfolio, etc.)</a:t>
            </a:r>
          </a:p>
          <a:p>
            <a:endParaRPr lang="en-US" sz="2400" dirty="0"/>
          </a:p>
        </p:txBody>
      </p:sp>
    </p:spTree>
    <p:extLst>
      <p:ext uri="{BB962C8B-B14F-4D97-AF65-F5344CB8AC3E}">
        <p14:creationId xmlns:p14="http://schemas.microsoft.com/office/powerpoint/2010/main" val="37699748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700909" y="1280162"/>
            <a:ext cx="9566496" cy="4167050"/>
          </a:xfrm>
          <a:prstGeom prst="rect">
            <a:avLst/>
          </a:prstGeom>
          <a:ln w="228600" cap="sq" cmpd="thickThin">
            <a:solidFill>
              <a:srgbClr val="0070C0"/>
            </a:solidFill>
            <a:prstDash val="solid"/>
            <a:miter lim="800000"/>
          </a:ln>
          <a:effectLst>
            <a:innerShdw blurRad="76200">
              <a:srgbClr val="000000"/>
            </a:innerShdw>
          </a:effectLst>
        </p:spPr>
      </p:pic>
    </p:spTree>
    <p:extLst>
      <p:ext uri="{BB962C8B-B14F-4D97-AF65-F5344CB8AC3E}">
        <p14:creationId xmlns:p14="http://schemas.microsoft.com/office/powerpoint/2010/main" val="2647032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2"/>
          <a:stretch>
            <a:fillRect/>
          </a:stretch>
        </p:blipFill>
        <p:spPr>
          <a:xfrm>
            <a:off x="1093528" y="1161143"/>
            <a:ext cx="9051957" cy="4107543"/>
          </a:xfrm>
          <a:prstGeom prst="rect">
            <a:avLst/>
          </a:prstGeom>
          <a:ln w="228600" cap="sq" cmpd="thickThin">
            <a:solidFill>
              <a:srgbClr val="0070C0"/>
            </a:solidFill>
            <a:prstDash val="solid"/>
            <a:miter lim="800000"/>
          </a:ln>
          <a:effectLst>
            <a:innerShdw blurRad="76200">
              <a:srgbClr val="000000"/>
            </a:innerShdw>
          </a:effectLst>
        </p:spPr>
      </p:pic>
    </p:spTree>
    <p:extLst>
      <p:ext uri="{BB962C8B-B14F-4D97-AF65-F5344CB8AC3E}">
        <p14:creationId xmlns:p14="http://schemas.microsoft.com/office/powerpoint/2010/main" val="1179551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circle(in)">
                                      <p:cBhvr>
                                        <p:cTn id="12"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solidFill>
                  <a:srgbClr val="0070C0"/>
                </a:solidFill>
                <a:latin typeface="Algerian" panose="04020705040A02060702" pitchFamily="82" charset="0"/>
              </a:rPr>
              <a:t>STEP 1 PREPARATORY WORK &amp; IMPORTANT TIPS</a:t>
            </a:r>
          </a:p>
        </p:txBody>
      </p:sp>
      <p:sp>
        <p:nvSpPr>
          <p:cNvPr id="3" name="Content Placeholder 2"/>
          <p:cNvSpPr>
            <a:spLocks noGrp="1"/>
          </p:cNvSpPr>
          <p:nvPr>
            <p:ph idx="1"/>
          </p:nvPr>
        </p:nvSpPr>
        <p:spPr/>
        <p:txBody>
          <a:bodyPr/>
          <a:lstStyle/>
          <a:p>
            <a:pPr marL="0" indent="0">
              <a:buNone/>
            </a:pPr>
            <a:r>
              <a:rPr lang="en-US" dirty="0" smtClean="0"/>
              <a:t> </a:t>
            </a:r>
            <a:r>
              <a:rPr lang="en-US" sz="2000" dirty="0">
                <a:solidFill>
                  <a:schemeClr val="tx1"/>
                </a:solidFill>
                <a:latin typeface="Algerian" panose="04020705040A02060702" pitchFamily="82" charset="0"/>
              </a:rPr>
              <a:t>A little preparation before you start will make your resume making process convenient and quicker. Here is a quick checklist </a:t>
            </a:r>
            <a:endParaRPr lang="en-US" sz="2000" dirty="0" smtClean="0">
              <a:solidFill>
                <a:schemeClr val="tx1"/>
              </a:solidFill>
              <a:latin typeface="Algerian" panose="04020705040A02060702" pitchFamily="82" charset="0"/>
            </a:endParaRPr>
          </a:p>
          <a:p>
            <a:pPr>
              <a:buFont typeface="Wingdings" panose="05000000000000000000" pitchFamily="2" charset="2"/>
              <a:buChar char="q"/>
            </a:pPr>
            <a:r>
              <a:rPr lang="en-US" sz="2000" b="1" dirty="0" smtClean="0"/>
              <a:t>Educational </a:t>
            </a:r>
            <a:r>
              <a:rPr lang="en-US" sz="2000" b="1" dirty="0"/>
              <a:t>documents from class 10 onwards to calculate </a:t>
            </a:r>
            <a:r>
              <a:rPr lang="en-US" sz="2000" b="1" dirty="0" smtClean="0"/>
              <a:t>scores</a:t>
            </a:r>
          </a:p>
          <a:p>
            <a:pPr>
              <a:buFont typeface="Wingdings" panose="05000000000000000000" pitchFamily="2" charset="2"/>
              <a:buChar char="q"/>
            </a:pPr>
            <a:r>
              <a:rPr lang="en-US" sz="2000" b="1" dirty="0" smtClean="0"/>
              <a:t>Make </a:t>
            </a:r>
            <a:r>
              <a:rPr lang="en-US" sz="2000" b="1" dirty="0"/>
              <a:t>a list of all things that you want to add on your resume. Like internships, projects, part-time jobs, extra-curricular activities, sports. trainings, skills, interests, </a:t>
            </a:r>
            <a:r>
              <a:rPr lang="en-US" sz="2000" b="1" dirty="0" err="1"/>
              <a:t>ete</a:t>
            </a:r>
            <a:r>
              <a:rPr lang="en-US" sz="2000" b="1" dirty="0"/>
              <a:t>. The list does not need to be exhaustive, you can always add to the list as you go</a:t>
            </a:r>
          </a:p>
        </p:txBody>
      </p:sp>
    </p:spTree>
    <p:extLst>
      <p:ext uri="{BB962C8B-B14F-4D97-AF65-F5344CB8AC3E}">
        <p14:creationId xmlns:p14="http://schemas.microsoft.com/office/powerpoint/2010/main" val="1117583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9220" y="2369594"/>
            <a:ext cx="8596668" cy="3880773"/>
          </a:xfrm>
        </p:spPr>
        <p:txBody>
          <a:bodyPr>
            <a:normAutofit/>
          </a:bodyPr>
          <a:lstStyle/>
          <a:p>
            <a:pPr marL="0" indent="0" algn="ctr">
              <a:buNone/>
            </a:pPr>
            <a:r>
              <a:rPr lang="en-US" sz="6000" b="1" dirty="0" smtClean="0">
                <a:solidFill>
                  <a:srgbClr val="0070C0"/>
                </a:solidFill>
                <a:latin typeface="Algerian" panose="04020705040A02060702" pitchFamily="82" charset="0"/>
              </a:rPr>
              <a:t>Step 1 to step 10 guide </a:t>
            </a:r>
            <a:endParaRPr lang="en-US" sz="6000" b="1" dirty="0">
              <a:solidFill>
                <a:srgbClr val="0070C0"/>
              </a:solidFill>
              <a:latin typeface="Algerian" panose="04020705040A02060702" pitchFamily="82" charset="0"/>
            </a:endParaRPr>
          </a:p>
        </p:txBody>
      </p:sp>
    </p:spTree>
    <p:extLst>
      <p:ext uri="{BB962C8B-B14F-4D97-AF65-F5344CB8AC3E}">
        <p14:creationId xmlns:p14="http://schemas.microsoft.com/office/powerpoint/2010/main" val="905289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anim calcmode="lin" valueType="num">
                                      <p:cBhvr>
                                        <p:cTn id="8" dur="2000" fill="hold"/>
                                        <p:tgtEl>
                                          <p:spTgt spid="3">
                                            <p:txEl>
                                              <p:pRg st="0" end="0"/>
                                            </p:txEl>
                                          </p:spTgt>
                                        </p:tgtEl>
                                        <p:attrNameLst>
                                          <p:attrName>ppt_w</p:attrName>
                                        </p:attrNameLst>
                                      </p:cBhvr>
                                      <p:tavLst>
                                        <p:tav tm="0" fmla="#ppt_w*sin(2.5*pi*$)">
                                          <p:val>
                                            <p:fltVal val="0"/>
                                          </p:val>
                                        </p:tav>
                                        <p:tav tm="100000">
                                          <p:val>
                                            <p:fltVal val="1"/>
                                          </p:val>
                                        </p:tav>
                                      </p:tavLst>
                                    </p:anim>
                                    <p:anim calcmode="lin" valueType="num">
                                      <p:cBhvr>
                                        <p:cTn id="9" dur="2000" fill="hold"/>
                                        <p:tgtEl>
                                          <p:spTgt spid="3">
                                            <p:txEl>
                                              <p:pRg st="0" end="0"/>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solidFill>
                  <a:srgbClr val="0070C0"/>
                </a:solidFill>
                <a:latin typeface="Algerian" panose="04020705040A02060702" pitchFamily="82" charset="0"/>
              </a:rPr>
              <a:t>STEP 1 PREPARATORY WORK &amp; IMPORTANT TIPS</a:t>
            </a:r>
          </a:p>
        </p:txBody>
      </p:sp>
      <p:sp>
        <p:nvSpPr>
          <p:cNvPr id="3" name="Content Placeholder 2"/>
          <p:cNvSpPr>
            <a:spLocks noGrp="1"/>
          </p:cNvSpPr>
          <p:nvPr>
            <p:ph idx="1"/>
          </p:nvPr>
        </p:nvSpPr>
        <p:spPr/>
        <p:txBody>
          <a:bodyPr/>
          <a:lstStyle/>
          <a:p>
            <a:pPr marL="0" indent="0">
              <a:buNone/>
            </a:pPr>
            <a:r>
              <a:rPr lang="en-US" sz="2400" dirty="0" smtClean="0">
                <a:solidFill>
                  <a:srgbClr val="002060"/>
                </a:solidFill>
                <a:latin typeface="Algerian" panose="04020705040A02060702" pitchFamily="82" charset="0"/>
              </a:rPr>
              <a:t> TOP </a:t>
            </a:r>
            <a:r>
              <a:rPr lang="en-US" sz="2400" dirty="0">
                <a:solidFill>
                  <a:srgbClr val="002060"/>
                </a:solidFill>
                <a:latin typeface="Algerian" panose="04020705040A02060702" pitchFamily="82" charset="0"/>
              </a:rPr>
              <a:t>MUST-FOLLOW TIPS BEFORE YOU </a:t>
            </a:r>
            <a:r>
              <a:rPr lang="en-US" sz="2400" dirty="0" smtClean="0">
                <a:solidFill>
                  <a:srgbClr val="002060"/>
                </a:solidFill>
                <a:latin typeface="Algerian" panose="04020705040A02060702" pitchFamily="82" charset="0"/>
              </a:rPr>
              <a:t>START</a:t>
            </a:r>
          </a:p>
          <a:p>
            <a:pPr>
              <a:buFont typeface="Wingdings" panose="05000000000000000000" pitchFamily="2" charset="2"/>
              <a:buChar char="v"/>
            </a:pPr>
            <a:r>
              <a:rPr lang="en-US" sz="2000" dirty="0" smtClean="0">
                <a:latin typeface="Algerian" panose="04020705040A02060702" pitchFamily="82" charset="0"/>
              </a:rPr>
              <a:t>SPECIFIC </a:t>
            </a:r>
            <a:r>
              <a:rPr lang="en-US" sz="2000" dirty="0">
                <a:latin typeface="Algerian" panose="04020705040A02060702" pitchFamily="82" charset="0"/>
              </a:rPr>
              <a:t>POINTS </a:t>
            </a:r>
            <a:r>
              <a:rPr lang="en-US" dirty="0"/>
              <a:t>- Every point on your resume must be specific and must be supported be numbers or tangible/factual </a:t>
            </a:r>
            <a:r>
              <a:rPr lang="en-US" dirty="0" smtClean="0"/>
              <a:t>information</a:t>
            </a:r>
          </a:p>
          <a:p>
            <a:pPr>
              <a:buFont typeface="Wingdings" panose="05000000000000000000" pitchFamily="2" charset="2"/>
              <a:buChar char="v"/>
            </a:pPr>
            <a:r>
              <a:rPr lang="en-US" dirty="0" smtClean="0">
                <a:latin typeface="Algerian" panose="04020705040A02060702" pitchFamily="82" charset="0"/>
              </a:rPr>
              <a:t>Use </a:t>
            </a:r>
            <a:r>
              <a:rPr lang="en-US" dirty="0">
                <a:latin typeface="Algerian" panose="04020705040A02060702" pitchFamily="82" charset="0"/>
              </a:rPr>
              <a:t>ACTION VERBS </a:t>
            </a:r>
            <a:r>
              <a:rPr lang="en-US" dirty="0"/>
              <a:t>(list given on page 39 onwards) in all your points They catch attention immediately and make your sentences clear</a:t>
            </a:r>
            <a:r>
              <a:rPr lang="en-US" dirty="0" smtClean="0"/>
              <a:t>.</a:t>
            </a:r>
          </a:p>
          <a:p>
            <a:pPr>
              <a:buFont typeface="Wingdings" panose="05000000000000000000" pitchFamily="2" charset="2"/>
              <a:buChar char="v"/>
            </a:pPr>
            <a:r>
              <a:rPr lang="en-US" dirty="0" smtClean="0">
                <a:latin typeface="Algerian" panose="04020705040A02060702" pitchFamily="82" charset="0"/>
              </a:rPr>
              <a:t> </a:t>
            </a:r>
            <a:r>
              <a:rPr lang="en-US" dirty="0">
                <a:latin typeface="Algerian" panose="04020705040A02060702" pitchFamily="82" charset="0"/>
              </a:rPr>
              <a:t>Use BULLET POINTS</a:t>
            </a:r>
            <a:r>
              <a:rPr lang="en-US" dirty="0"/>
              <a:t>, make them crisp NO </a:t>
            </a:r>
            <a:r>
              <a:rPr lang="en-US" dirty="0" smtClean="0"/>
              <a:t>paragraphs</a:t>
            </a:r>
          </a:p>
          <a:p>
            <a:pPr>
              <a:buFont typeface="Wingdings" panose="05000000000000000000" pitchFamily="2" charset="2"/>
              <a:buChar char="v"/>
            </a:pPr>
            <a:r>
              <a:rPr lang="en-US" dirty="0" smtClean="0">
                <a:latin typeface="Algerian" panose="04020705040A02060702" pitchFamily="82" charset="0"/>
              </a:rPr>
              <a:t>DO </a:t>
            </a:r>
            <a:r>
              <a:rPr lang="en-US" dirty="0">
                <a:latin typeface="Algerian" panose="04020705040A02060702" pitchFamily="82" charset="0"/>
              </a:rPr>
              <a:t>NOT </a:t>
            </a:r>
            <a:r>
              <a:rPr lang="en-US" dirty="0"/>
              <a:t>mention your "responsibilities" mention what you've accomplished A Common mistake most of us make while constructing a resume is to copy the format from a friend's resume and build it based on that. AVOID THIS, unless your friend has taken professional help on making a resume.</a:t>
            </a:r>
          </a:p>
        </p:txBody>
      </p:sp>
    </p:spTree>
    <p:extLst>
      <p:ext uri="{BB962C8B-B14F-4D97-AF65-F5344CB8AC3E}">
        <p14:creationId xmlns:p14="http://schemas.microsoft.com/office/powerpoint/2010/main" val="2129313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circle(in)">
                                      <p:cBhvr>
                                        <p:cTn id="14" dur="20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circle(in)">
                                      <p:cBhvr>
                                        <p:cTn id="19" dur="20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6" presetClass="entr" presetSubtype="16"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circle(in)">
                                      <p:cBhvr>
                                        <p:cTn id="24" dur="20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circle(in)">
                                      <p:cBhvr>
                                        <p:cTn id="29" dur="2000"/>
                                        <p:tgtEl>
                                          <p:spTgt spid="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6" presetClass="entr" presetSubtype="16" fill="hold" grpId="0"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circle(in)">
                                      <p:cBhvr>
                                        <p:cTn id="34"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
  <TotalTime>2386</TotalTime>
  <Words>3098</Words>
  <Application>Microsoft Office PowerPoint</Application>
  <PresentationFormat>Widescreen</PresentationFormat>
  <Paragraphs>228</Paragraphs>
  <Slides>41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Algerian</vt:lpstr>
      <vt:lpstr>Arial</vt:lpstr>
      <vt:lpstr>Calibri</vt:lpstr>
      <vt:lpstr>Trebuchet MS</vt:lpstr>
      <vt:lpstr>Wingdings</vt:lpstr>
      <vt:lpstr>Wingdings 3</vt:lpstr>
      <vt:lpstr>Facet</vt:lpstr>
      <vt:lpstr>Career readiness for student </vt:lpstr>
      <vt:lpstr>UNDERSTANDING THE RESUME : basics</vt:lpstr>
      <vt:lpstr>PowerPoint Presentation</vt:lpstr>
      <vt:lpstr>UNDERSTANDING THE RESUME: SECTIONS</vt:lpstr>
      <vt:lpstr>PowerPoint Presentation</vt:lpstr>
      <vt:lpstr>PowerPoint Presentation</vt:lpstr>
      <vt:lpstr>STEP 1 PREPARATORY WORK &amp; IMPORTANT TIPS</vt:lpstr>
      <vt:lpstr>PowerPoint Presentation</vt:lpstr>
      <vt:lpstr>STEP 1 PREPARATORY WORK &amp; IMPORTANT TIPS</vt:lpstr>
      <vt:lpstr>PowerPoint Presentation</vt:lpstr>
      <vt:lpstr>STEP 2 RESUME HEADER </vt:lpstr>
      <vt:lpstr>PowerPoint Presentation</vt:lpstr>
      <vt:lpstr>STEP 3 FRAMING THE OBJECTIVE </vt:lpstr>
      <vt:lpstr>STEP 3 FRAMING THE OBJECTIVE</vt:lpstr>
      <vt:lpstr>PowerPoint Presentation</vt:lpstr>
      <vt:lpstr>STEP 4 EDUCATION </vt:lpstr>
      <vt:lpstr>STEP 4 EDUCATION</vt:lpstr>
      <vt:lpstr>Example:-</vt:lpstr>
      <vt:lpstr>PowerPoint Presentation</vt:lpstr>
      <vt:lpstr>STEP 5 PROJECTS, INTERNSHIPS</vt:lpstr>
      <vt:lpstr>STEP 5 PROJECTS, INTERNSHIPS</vt:lpstr>
      <vt:lpstr>STEP 5 PROJECTS, INTERNSHIPS</vt:lpstr>
      <vt:lpstr>PowerPoint Presentation</vt:lpstr>
      <vt:lpstr>skills</vt:lpstr>
      <vt:lpstr>PowerPoint Presentation</vt:lpstr>
      <vt:lpstr>WEB PRESENCE</vt:lpstr>
      <vt:lpstr>PowerPoint Presentation</vt:lpstr>
      <vt:lpstr>PowerPoint Presentation</vt:lpstr>
      <vt:lpstr>INTERESTS</vt:lpstr>
      <vt:lpstr>INTERESTS</vt:lpstr>
      <vt:lpstr>Interview Skills </vt:lpstr>
      <vt:lpstr>Key Interview Skills </vt:lpstr>
      <vt:lpstr>PowerPoint Presentation</vt:lpstr>
      <vt:lpstr>PowerPoint Presentation</vt:lpstr>
      <vt:lpstr>Common Interview Questions &amp; How to Answer</vt:lpstr>
      <vt:lpstr>PowerPoint Presentation</vt:lpstr>
      <vt:lpstr>Personal Branding </vt:lpstr>
      <vt:lpstr>PowerPoint Presentation</vt:lpstr>
      <vt:lpstr>Steps to Building Your Personal Brand</vt:lpstr>
      <vt:lpstr>PowerPoint Presentation</vt:lpstr>
      <vt:lpstr>Online Presence &amp; Social Media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koti</dc:creator>
  <cp:lastModifiedBy>koti</cp:lastModifiedBy>
  <cp:revision>85</cp:revision>
  <dcterms:created xsi:type="dcterms:W3CDTF">2025-01-22T10:02:59Z</dcterms:created>
  <dcterms:modified xsi:type="dcterms:W3CDTF">2025-01-24T14:01:59Z</dcterms:modified>
</cp:coreProperties>
</file>

<file path=docProps/thumbnail.jpeg>
</file>